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Lst>
  <p:sldSz cy="5143500" cx="9144000"/>
  <p:notesSz cx="6858000" cy="9144000"/>
  <p:embeddedFontLst>
    <p:embeddedFont>
      <p:font typeface="Comfortaa"/>
      <p:regular r:id="rId39"/>
      <p:bold r:id="rId4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Comfortaa-bold.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font" Target="fonts/Comfortaa-regular.fntdata"/><Relationship Id="rId16" Type="http://schemas.openxmlformats.org/officeDocument/2006/relationships/slide" Target="slides/slide11.xml"/><Relationship Id="rId38" Type="http://schemas.openxmlformats.org/officeDocument/2006/relationships/slide" Target="slides/slide33.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 name="Shape 104"/>
        <p:cNvGrpSpPr/>
        <p:nvPr/>
      </p:nvGrpSpPr>
      <p:grpSpPr>
        <a:xfrm>
          <a:off x="0" y="0"/>
          <a:ext cx="0" cy="0"/>
          <a:chOff x="0" y="0"/>
          <a:chExt cx="0" cy="0"/>
        </a:xfrm>
      </p:grpSpPr>
      <p:sp>
        <p:nvSpPr>
          <p:cNvPr id="105" name="Google Shape;105;g634976de70_0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634976de70_0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 name="Shape 111"/>
        <p:cNvGrpSpPr/>
        <p:nvPr/>
      </p:nvGrpSpPr>
      <p:grpSpPr>
        <a:xfrm>
          <a:off x="0" y="0"/>
          <a:ext cx="0" cy="0"/>
          <a:chOff x="0" y="0"/>
          <a:chExt cx="0" cy="0"/>
        </a:xfrm>
      </p:grpSpPr>
      <p:sp>
        <p:nvSpPr>
          <p:cNvPr id="112" name="Google Shape;112;g634976de70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634976de70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 name="Shape 118"/>
        <p:cNvGrpSpPr/>
        <p:nvPr/>
      </p:nvGrpSpPr>
      <p:grpSpPr>
        <a:xfrm>
          <a:off x="0" y="0"/>
          <a:ext cx="0" cy="0"/>
          <a:chOff x="0" y="0"/>
          <a:chExt cx="0" cy="0"/>
        </a:xfrm>
      </p:grpSpPr>
      <p:sp>
        <p:nvSpPr>
          <p:cNvPr id="119" name="Google Shape;119;g634976de70_0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634976de70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3" name="Shape 123"/>
        <p:cNvGrpSpPr/>
        <p:nvPr/>
      </p:nvGrpSpPr>
      <p:grpSpPr>
        <a:xfrm>
          <a:off x="0" y="0"/>
          <a:ext cx="0" cy="0"/>
          <a:chOff x="0" y="0"/>
          <a:chExt cx="0" cy="0"/>
        </a:xfrm>
      </p:grpSpPr>
      <p:sp>
        <p:nvSpPr>
          <p:cNvPr id="124" name="Google Shape;124;g634976de70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634976de70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 name="Shape 129"/>
        <p:cNvGrpSpPr/>
        <p:nvPr/>
      </p:nvGrpSpPr>
      <p:grpSpPr>
        <a:xfrm>
          <a:off x="0" y="0"/>
          <a:ext cx="0" cy="0"/>
          <a:chOff x="0" y="0"/>
          <a:chExt cx="0" cy="0"/>
        </a:xfrm>
      </p:grpSpPr>
      <p:sp>
        <p:nvSpPr>
          <p:cNvPr id="130" name="Google Shape;130;g634976de70_0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634976de70_0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4" name="Shape 134"/>
        <p:cNvGrpSpPr/>
        <p:nvPr/>
      </p:nvGrpSpPr>
      <p:grpSpPr>
        <a:xfrm>
          <a:off x="0" y="0"/>
          <a:ext cx="0" cy="0"/>
          <a:chOff x="0" y="0"/>
          <a:chExt cx="0" cy="0"/>
        </a:xfrm>
      </p:grpSpPr>
      <p:sp>
        <p:nvSpPr>
          <p:cNvPr id="135" name="Google Shape;135;g634976de70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634976de70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0" name="Shape 140"/>
        <p:cNvGrpSpPr/>
        <p:nvPr/>
      </p:nvGrpSpPr>
      <p:grpSpPr>
        <a:xfrm>
          <a:off x="0" y="0"/>
          <a:ext cx="0" cy="0"/>
          <a:chOff x="0" y="0"/>
          <a:chExt cx="0" cy="0"/>
        </a:xfrm>
      </p:grpSpPr>
      <p:sp>
        <p:nvSpPr>
          <p:cNvPr id="141" name="Google Shape;141;g634976de70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634976de70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 name="Shape 146"/>
        <p:cNvGrpSpPr/>
        <p:nvPr/>
      </p:nvGrpSpPr>
      <p:grpSpPr>
        <a:xfrm>
          <a:off x="0" y="0"/>
          <a:ext cx="0" cy="0"/>
          <a:chOff x="0" y="0"/>
          <a:chExt cx="0" cy="0"/>
        </a:xfrm>
      </p:grpSpPr>
      <p:sp>
        <p:nvSpPr>
          <p:cNvPr id="147" name="Google Shape;147;g634976de70_0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634976de70_0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2" name="Shape 152"/>
        <p:cNvGrpSpPr/>
        <p:nvPr/>
      </p:nvGrpSpPr>
      <p:grpSpPr>
        <a:xfrm>
          <a:off x="0" y="0"/>
          <a:ext cx="0" cy="0"/>
          <a:chOff x="0" y="0"/>
          <a:chExt cx="0" cy="0"/>
        </a:xfrm>
      </p:grpSpPr>
      <p:sp>
        <p:nvSpPr>
          <p:cNvPr id="153" name="Google Shape;153;g634976de70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634976de70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8" name="Shape 158"/>
        <p:cNvGrpSpPr/>
        <p:nvPr/>
      </p:nvGrpSpPr>
      <p:grpSpPr>
        <a:xfrm>
          <a:off x="0" y="0"/>
          <a:ext cx="0" cy="0"/>
          <a:chOff x="0" y="0"/>
          <a:chExt cx="0" cy="0"/>
        </a:xfrm>
      </p:grpSpPr>
      <p:sp>
        <p:nvSpPr>
          <p:cNvPr id="159" name="Google Shape;159;g634976de70_0_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634976de70_0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 name="Shape 56"/>
        <p:cNvGrpSpPr/>
        <p:nvPr/>
      </p:nvGrpSpPr>
      <p:grpSpPr>
        <a:xfrm>
          <a:off x="0" y="0"/>
          <a:ext cx="0" cy="0"/>
          <a:chOff x="0" y="0"/>
          <a:chExt cx="0" cy="0"/>
        </a:xfrm>
      </p:grpSpPr>
      <p:sp>
        <p:nvSpPr>
          <p:cNvPr id="57" name="Google Shape;57;g634976de7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634976de7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4" name="Shape 164"/>
        <p:cNvGrpSpPr/>
        <p:nvPr/>
      </p:nvGrpSpPr>
      <p:grpSpPr>
        <a:xfrm>
          <a:off x="0" y="0"/>
          <a:ext cx="0" cy="0"/>
          <a:chOff x="0" y="0"/>
          <a:chExt cx="0" cy="0"/>
        </a:xfrm>
      </p:grpSpPr>
      <p:sp>
        <p:nvSpPr>
          <p:cNvPr id="165" name="Google Shape;165;g7ba6d9480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7ba6d9480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0" name="Shape 170"/>
        <p:cNvGrpSpPr/>
        <p:nvPr/>
      </p:nvGrpSpPr>
      <p:grpSpPr>
        <a:xfrm>
          <a:off x="0" y="0"/>
          <a:ext cx="0" cy="0"/>
          <a:chOff x="0" y="0"/>
          <a:chExt cx="0" cy="0"/>
        </a:xfrm>
      </p:grpSpPr>
      <p:sp>
        <p:nvSpPr>
          <p:cNvPr id="171" name="Google Shape;171;g634976de70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634976de70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6" name="Shape 176"/>
        <p:cNvGrpSpPr/>
        <p:nvPr/>
      </p:nvGrpSpPr>
      <p:grpSpPr>
        <a:xfrm>
          <a:off x="0" y="0"/>
          <a:ext cx="0" cy="0"/>
          <a:chOff x="0" y="0"/>
          <a:chExt cx="0" cy="0"/>
        </a:xfrm>
      </p:grpSpPr>
      <p:sp>
        <p:nvSpPr>
          <p:cNvPr id="177" name="Google Shape;177;g634976de70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634976de70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2" name="Shape 182"/>
        <p:cNvGrpSpPr/>
        <p:nvPr/>
      </p:nvGrpSpPr>
      <p:grpSpPr>
        <a:xfrm>
          <a:off x="0" y="0"/>
          <a:ext cx="0" cy="0"/>
          <a:chOff x="0" y="0"/>
          <a:chExt cx="0" cy="0"/>
        </a:xfrm>
      </p:grpSpPr>
      <p:sp>
        <p:nvSpPr>
          <p:cNvPr id="183" name="Google Shape;183;g7ba6d9480f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7ba6d9480f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9" name="Shape 189"/>
        <p:cNvGrpSpPr/>
        <p:nvPr/>
      </p:nvGrpSpPr>
      <p:grpSpPr>
        <a:xfrm>
          <a:off x="0" y="0"/>
          <a:ext cx="0" cy="0"/>
          <a:chOff x="0" y="0"/>
          <a:chExt cx="0" cy="0"/>
        </a:xfrm>
      </p:grpSpPr>
      <p:sp>
        <p:nvSpPr>
          <p:cNvPr id="190" name="Google Shape;190;g634976de70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634976de70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5" name="Shape 195"/>
        <p:cNvGrpSpPr/>
        <p:nvPr/>
      </p:nvGrpSpPr>
      <p:grpSpPr>
        <a:xfrm>
          <a:off x="0" y="0"/>
          <a:ext cx="0" cy="0"/>
          <a:chOff x="0" y="0"/>
          <a:chExt cx="0" cy="0"/>
        </a:xfrm>
      </p:grpSpPr>
      <p:sp>
        <p:nvSpPr>
          <p:cNvPr id="196" name="Google Shape;196;g634976de70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634976de70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2" name="Shape 202"/>
        <p:cNvGrpSpPr/>
        <p:nvPr/>
      </p:nvGrpSpPr>
      <p:grpSpPr>
        <a:xfrm>
          <a:off x="0" y="0"/>
          <a:ext cx="0" cy="0"/>
          <a:chOff x="0" y="0"/>
          <a:chExt cx="0" cy="0"/>
        </a:xfrm>
      </p:grpSpPr>
      <p:sp>
        <p:nvSpPr>
          <p:cNvPr id="203" name="Google Shape;203;g634976de70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634976de70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8" name="Shape 208"/>
        <p:cNvGrpSpPr/>
        <p:nvPr/>
      </p:nvGrpSpPr>
      <p:grpSpPr>
        <a:xfrm>
          <a:off x="0" y="0"/>
          <a:ext cx="0" cy="0"/>
          <a:chOff x="0" y="0"/>
          <a:chExt cx="0" cy="0"/>
        </a:xfrm>
      </p:grpSpPr>
      <p:sp>
        <p:nvSpPr>
          <p:cNvPr id="209" name="Google Shape;209;g634976de70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634976de70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6" name="Shape 216"/>
        <p:cNvGrpSpPr/>
        <p:nvPr/>
      </p:nvGrpSpPr>
      <p:grpSpPr>
        <a:xfrm>
          <a:off x="0" y="0"/>
          <a:ext cx="0" cy="0"/>
          <a:chOff x="0" y="0"/>
          <a:chExt cx="0" cy="0"/>
        </a:xfrm>
      </p:grpSpPr>
      <p:sp>
        <p:nvSpPr>
          <p:cNvPr id="217" name="Google Shape;217;g634976de70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634976de70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2" name="Shape 222"/>
        <p:cNvGrpSpPr/>
        <p:nvPr/>
      </p:nvGrpSpPr>
      <p:grpSpPr>
        <a:xfrm>
          <a:off x="0" y="0"/>
          <a:ext cx="0" cy="0"/>
          <a:chOff x="0" y="0"/>
          <a:chExt cx="0" cy="0"/>
        </a:xfrm>
      </p:grpSpPr>
      <p:sp>
        <p:nvSpPr>
          <p:cNvPr id="223" name="Google Shape;223;g634976de70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634976de70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 name="Shape 63"/>
        <p:cNvGrpSpPr/>
        <p:nvPr/>
      </p:nvGrpSpPr>
      <p:grpSpPr>
        <a:xfrm>
          <a:off x="0" y="0"/>
          <a:ext cx="0" cy="0"/>
          <a:chOff x="0" y="0"/>
          <a:chExt cx="0" cy="0"/>
        </a:xfrm>
      </p:grpSpPr>
      <p:sp>
        <p:nvSpPr>
          <p:cNvPr id="64" name="Google Shape;64;g634976de70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634976de70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8" name="Shape 228"/>
        <p:cNvGrpSpPr/>
        <p:nvPr/>
      </p:nvGrpSpPr>
      <p:grpSpPr>
        <a:xfrm>
          <a:off x="0" y="0"/>
          <a:ext cx="0" cy="0"/>
          <a:chOff x="0" y="0"/>
          <a:chExt cx="0" cy="0"/>
        </a:xfrm>
      </p:grpSpPr>
      <p:sp>
        <p:nvSpPr>
          <p:cNvPr id="229" name="Google Shape;229;g634976de70_0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634976de70_0_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3" name="Shape 233"/>
        <p:cNvGrpSpPr/>
        <p:nvPr/>
      </p:nvGrpSpPr>
      <p:grpSpPr>
        <a:xfrm>
          <a:off x="0" y="0"/>
          <a:ext cx="0" cy="0"/>
          <a:chOff x="0" y="0"/>
          <a:chExt cx="0" cy="0"/>
        </a:xfrm>
      </p:grpSpPr>
      <p:sp>
        <p:nvSpPr>
          <p:cNvPr id="234" name="Google Shape;234;g634976de70_0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634976de70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9" name="Shape 239"/>
        <p:cNvGrpSpPr/>
        <p:nvPr/>
      </p:nvGrpSpPr>
      <p:grpSpPr>
        <a:xfrm>
          <a:off x="0" y="0"/>
          <a:ext cx="0" cy="0"/>
          <a:chOff x="0" y="0"/>
          <a:chExt cx="0" cy="0"/>
        </a:xfrm>
      </p:grpSpPr>
      <p:sp>
        <p:nvSpPr>
          <p:cNvPr id="240" name="Google Shape;240;g634976de70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634976de70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6" name="Shape 246"/>
        <p:cNvGrpSpPr/>
        <p:nvPr/>
      </p:nvGrpSpPr>
      <p:grpSpPr>
        <a:xfrm>
          <a:off x="0" y="0"/>
          <a:ext cx="0" cy="0"/>
          <a:chOff x="0" y="0"/>
          <a:chExt cx="0" cy="0"/>
        </a:xfrm>
      </p:grpSpPr>
      <p:sp>
        <p:nvSpPr>
          <p:cNvPr id="247" name="Google Shape;247;g634976de70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634976de70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 name="Shape 69"/>
        <p:cNvGrpSpPr/>
        <p:nvPr/>
      </p:nvGrpSpPr>
      <p:grpSpPr>
        <a:xfrm>
          <a:off x="0" y="0"/>
          <a:ext cx="0" cy="0"/>
          <a:chOff x="0" y="0"/>
          <a:chExt cx="0" cy="0"/>
        </a:xfrm>
      </p:grpSpPr>
      <p:sp>
        <p:nvSpPr>
          <p:cNvPr id="70" name="Google Shape;70;g634976de70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634976de70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 name="Shape 74"/>
        <p:cNvGrpSpPr/>
        <p:nvPr/>
      </p:nvGrpSpPr>
      <p:grpSpPr>
        <a:xfrm>
          <a:off x="0" y="0"/>
          <a:ext cx="0" cy="0"/>
          <a:chOff x="0" y="0"/>
          <a:chExt cx="0" cy="0"/>
        </a:xfrm>
      </p:grpSpPr>
      <p:sp>
        <p:nvSpPr>
          <p:cNvPr id="75" name="Google Shape;75;g634976de70_0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634976de70_0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 name="Shape 79"/>
        <p:cNvGrpSpPr/>
        <p:nvPr/>
      </p:nvGrpSpPr>
      <p:grpSpPr>
        <a:xfrm>
          <a:off x="0" y="0"/>
          <a:ext cx="0" cy="0"/>
          <a:chOff x="0" y="0"/>
          <a:chExt cx="0" cy="0"/>
        </a:xfrm>
      </p:grpSpPr>
      <p:sp>
        <p:nvSpPr>
          <p:cNvPr id="80" name="Google Shape;80;g634976de70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634976de70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 name="Shape 84"/>
        <p:cNvGrpSpPr/>
        <p:nvPr/>
      </p:nvGrpSpPr>
      <p:grpSpPr>
        <a:xfrm>
          <a:off x="0" y="0"/>
          <a:ext cx="0" cy="0"/>
          <a:chOff x="0" y="0"/>
          <a:chExt cx="0" cy="0"/>
        </a:xfrm>
      </p:grpSpPr>
      <p:sp>
        <p:nvSpPr>
          <p:cNvPr id="85" name="Google Shape;85;g634976de70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634976de70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 name="Shape 89"/>
        <p:cNvGrpSpPr/>
        <p:nvPr/>
      </p:nvGrpSpPr>
      <p:grpSpPr>
        <a:xfrm>
          <a:off x="0" y="0"/>
          <a:ext cx="0" cy="0"/>
          <a:chOff x="0" y="0"/>
          <a:chExt cx="0" cy="0"/>
        </a:xfrm>
      </p:grpSpPr>
      <p:sp>
        <p:nvSpPr>
          <p:cNvPr id="90" name="Google Shape;90;g634976de70_0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634976de70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 name="Shape 94"/>
        <p:cNvGrpSpPr/>
        <p:nvPr/>
      </p:nvGrpSpPr>
      <p:grpSpPr>
        <a:xfrm>
          <a:off x="0" y="0"/>
          <a:ext cx="0" cy="0"/>
          <a:chOff x="0" y="0"/>
          <a:chExt cx="0" cy="0"/>
        </a:xfrm>
      </p:grpSpPr>
      <p:sp>
        <p:nvSpPr>
          <p:cNvPr id="95" name="Google Shape;95;g634976de70_0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634976de70_0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21.jpg"/><Relationship Id="rId4" Type="http://schemas.openxmlformats.org/officeDocument/2006/relationships/image" Target="../media/image18.jpg"/><Relationship Id="rId5" Type="http://schemas.openxmlformats.org/officeDocument/2006/relationships/image" Target="../media/image3.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 Id="rId3" Type="http://schemas.openxmlformats.org/officeDocument/2006/relationships/image" Target="../media/image2.jpg"/><Relationship Id="rId4" Type="http://schemas.openxmlformats.org/officeDocument/2006/relationships/image" Target="../media/image9.jpg"/><Relationship Id="rId5" Type="http://schemas.openxmlformats.org/officeDocument/2006/relationships/image" Target="../media/image16.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8.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0.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image" Target="../media/image14.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hyperlink" Target="https://unminify.com/"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hyperlink" Target="https://www.pluralsight.com/"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hyperlink" Target="https://www.freecodecamp.org/" TargetMode="External"/><Relationship Id="rId4" Type="http://schemas.openxmlformats.org/officeDocument/2006/relationships/hyperlink" Target="https://www.codewars.com/" TargetMode="External"/><Relationship Id="rId5" Type="http://schemas.openxmlformats.org/officeDocument/2006/relationships/hyperlink" Target="https://www.codewars.com/" TargetMode="External"/><Relationship Id="rId6" Type="http://schemas.openxmlformats.org/officeDocument/2006/relationships/hyperlink" Target="https://www.hackerrank.com"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hyperlink" Target="https://github.com/lnewsom" TargetMode="External"/><Relationship Id="rId4" Type="http://schemas.openxmlformats.org/officeDocument/2006/relationships/hyperlink" Target="https://www.linkedin.com/in/lara-newsom-43348396/" TargetMode="External"/><Relationship Id="rId5" Type="http://schemas.openxmlformats.org/officeDocument/2006/relationships/image" Target="../media/image22.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hyperlink" Target="https://www.code.org" TargetMode="External"/><Relationship Id="rId4" Type="http://schemas.openxmlformats.org/officeDocument/2006/relationships/hyperlink" Target="https://www.codeacademy.com" TargetMode="External"/><Relationship Id="rId5" Type="http://schemas.openxmlformats.org/officeDocument/2006/relationships/hyperlink" Target="https://appinventor.mit.edu" TargetMode="External"/><Relationship Id="rId6" Type="http://schemas.openxmlformats.org/officeDocument/2006/relationships/hyperlink" Target="http://crunchzilla.com" TargetMode="External"/><Relationship Id="rId7" Type="http://schemas.openxmlformats.org/officeDocument/2006/relationships/hyperlink" Target="https://www.gethopscotch.com" TargetMode="External"/><Relationship Id="rId8" Type="http://schemas.openxmlformats.org/officeDocument/2006/relationships/hyperlink" Target="https://codemonkey.com"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1" Type="http://schemas.openxmlformats.org/officeDocument/2006/relationships/hyperlink" Target="https://www.rxjs.live/" TargetMode="External"/><Relationship Id="rId10" Type="http://schemas.openxmlformats.org/officeDocument/2006/relationships/hyperlink" Target="https://www.ng-conf.org/" TargetMode="External"/><Relationship Id="rId13" Type="http://schemas.openxmlformats.org/officeDocument/2006/relationships/hyperlink" Target="https://www.thestrangeloop.com/" TargetMode="External"/><Relationship Id="rId12" Type="http://schemas.openxmlformats.org/officeDocument/2006/relationships/hyperlink" Target="https://angulardenver.com/" TargetMode="External"/><Relationship Id="rId1" Type="http://schemas.openxmlformats.org/officeDocument/2006/relationships/slideLayout" Target="../slideLayouts/slideLayout4.xml"/><Relationship Id="rId2" Type="http://schemas.openxmlformats.org/officeDocument/2006/relationships/notesSlide" Target="../notesSlides/notesSlide25.xml"/><Relationship Id="rId3" Type="http://schemas.openxmlformats.org/officeDocument/2006/relationships/hyperlink" Target="https://prairiecode.amegala.com/" TargetMode="External"/><Relationship Id="rId4" Type="http://schemas.openxmlformats.org/officeDocument/2006/relationships/hyperlink" Target="https://nofluffjuststuff.com/" TargetMode="External"/><Relationship Id="rId9" Type="http://schemas.openxmlformats.org/officeDocument/2006/relationships/hyperlink" Target="https://www.thatconference.com/" TargetMode="External"/><Relationship Id="rId15" Type="http://schemas.openxmlformats.org/officeDocument/2006/relationships/hyperlink" Target="https://conf.reactjs.org/" TargetMode="External"/><Relationship Id="rId14" Type="http://schemas.openxmlformats.org/officeDocument/2006/relationships/hyperlink" Target="https://connectaha.com/" TargetMode="External"/><Relationship Id="rId17" Type="http://schemas.openxmlformats.org/officeDocument/2006/relationships/hyperlink" Target="http://www.codepalousa.com/" TargetMode="External"/><Relationship Id="rId16" Type="http://schemas.openxmlformats.org/officeDocument/2006/relationships/hyperlink" Target="https://2019.nejsconf.com/" TargetMode="External"/><Relationship Id="rId5" Type="http://schemas.openxmlformats.org/officeDocument/2006/relationships/hyperlink" Target="https://devupconf.org/" TargetMode="External"/><Relationship Id="rId6" Type="http://schemas.openxmlformats.org/officeDocument/2006/relationships/hyperlink" Target="https://nebraskacode.amegala.com/" TargetMode="External"/><Relationship Id="rId7" Type="http://schemas.openxmlformats.org/officeDocument/2006/relationships/hyperlink" Target="http://iowacodecamp.com/" TargetMode="External"/><Relationship Id="rId8" Type="http://schemas.openxmlformats.org/officeDocument/2006/relationships/hyperlink" Target="http://dsmagile.agileiowa.org/"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0.xml"/><Relationship Id="rId3" Type="http://schemas.openxmlformats.org/officeDocument/2006/relationships/image" Target="../media/image17.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image" Target="../media/image12.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image" Target="../media/image10.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13.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7.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4.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6.jpg"/><Relationship Id="rId4" Type="http://schemas.openxmlformats.org/officeDocument/2006/relationships/image" Target="../media/image11.jpg"/><Relationship Id="rId5" Type="http://schemas.openxmlformats.org/officeDocument/2006/relationships/image" Target="../media/image1.jpg"/><Relationship Id="rId6" Type="http://schemas.openxmlformats.org/officeDocument/2006/relationships/image" Target="../media/image5.jpg"/><Relationship Id="rId7" Type="http://schemas.openxmlformats.org/officeDocument/2006/relationships/image" Target="../media/image19.png"/><Relationship Id="rId8"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6D9EEB"/>
        </a:solidFill>
      </p:bgPr>
    </p:bg>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6000">
                <a:solidFill>
                  <a:schemeClr val="lt1"/>
                </a:solidFill>
                <a:latin typeface="Comfortaa"/>
                <a:ea typeface="Comfortaa"/>
                <a:cs typeface="Comfortaa"/>
                <a:sym typeface="Comfortaa"/>
              </a:rPr>
              <a:t>Learning to Learn</a:t>
            </a:r>
            <a:endParaRPr sz="6000">
              <a:solidFill>
                <a:schemeClr val="lt1"/>
              </a:solidFill>
              <a:latin typeface="Comfortaa"/>
              <a:ea typeface="Comfortaa"/>
              <a:cs typeface="Comfortaa"/>
              <a:sym typeface="Comfortaa"/>
            </a:endParaRPr>
          </a:p>
        </p:txBody>
      </p:sp>
      <p:sp>
        <p:nvSpPr>
          <p:cNvPr id="55" name="Google Shape;55;p13"/>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800"/>
              <a:t>How to find, learn, and master new skills, </a:t>
            </a:r>
            <a:br>
              <a:rPr lang="en" sz="1800"/>
            </a:br>
            <a:r>
              <a:rPr lang="en" sz="1800"/>
              <a:t>languages, libraries, and frameworks</a:t>
            </a:r>
            <a:endParaRPr sz="18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 name="Shape 107"/>
        <p:cNvGrpSpPr/>
        <p:nvPr/>
      </p:nvGrpSpPr>
      <p:grpSpPr>
        <a:xfrm>
          <a:off x="0" y="0"/>
          <a:ext cx="0" cy="0"/>
          <a:chOff x="0" y="0"/>
          <a:chExt cx="0" cy="0"/>
        </a:xfrm>
      </p:grpSpPr>
      <p:pic>
        <p:nvPicPr>
          <p:cNvPr id="108" name="Google Shape;108;p22"/>
          <p:cNvPicPr preferRelativeResize="0"/>
          <p:nvPr/>
        </p:nvPicPr>
        <p:blipFill>
          <a:blip r:embed="rId3">
            <a:alphaModFix/>
          </a:blip>
          <a:stretch>
            <a:fillRect/>
          </a:stretch>
        </p:blipFill>
        <p:spPr>
          <a:xfrm>
            <a:off x="-736825" y="152400"/>
            <a:ext cx="3926402" cy="4838706"/>
          </a:xfrm>
          <a:prstGeom prst="rect">
            <a:avLst/>
          </a:prstGeom>
          <a:noFill/>
          <a:ln>
            <a:noFill/>
          </a:ln>
        </p:spPr>
      </p:pic>
      <p:pic>
        <p:nvPicPr>
          <p:cNvPr id="109" name="Google Shape;109;p22"/>
          <p:cNvPicPr preferRelativeResize="0"/>
          <p:nvPr/>
        </p:nvPicPr>
        <p:blipFill>
          <a:blip r:embed="rId4">
            <a:alphaModFix/>
          </a:blip>
          <a:stretch>
            <a:fillRect/>
          </a:stretch>
        </p:blipFill>
        <p:spPr>
          <a:xfrm>
            <a:off x="5464570" y="152400"/>
            <a:ext cx="4956806" cy="4838697"/>
          </a:xfrm>
          <a:prstGeom prst="rect">
            <a:avLst/>
          </a:prstGeom>
          <a:noFill/>
          <a:ln>
            <a:noFill/>
          </a:ln>
        </p:spPr>
      </p:pic>
      <p:pic>
        <p:nvPicPr>
          <p:cNvPr id="110" name="Google Shape;110;p22"/>
          <p:cNvPicPr preferRelativeResize="0"/>
          <p:nvPr/>
        </p:nvPicPr>
        <p:blipFill>
          <a:blip r:embed="rId5">
            <a:alphaModFix/>
          </a:blip>
          <a:stretch>
            <a:fillRect/>
          </a:stretch>
        </p:blipFill>
        <p:spPr>
          <a:xfrm>
            <a:off x="2876875" y="494600"/>
            <a:ext cx="3051224" cy="421587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 name="Shape 114"/>
        <p:cNvGrpSpPr/>
        <p:nvPr/>
      </p:nvGrpSpPr>
      <p:grpSpPr>
        <a:xfrm>
          <a:off x="0" y="0"/>
          <a:ext cx="0" cy="0"/>
          <a:chOff x="0" y="0"/>
          <a:chExt cx="0" cy="0"/>
        </a:xfrm>
      </p:grpSpPr>
      <p:pic>
        <p:nvPicPr>
          <p:cNvPr id="115" name="Google Shape;115;p23"/>
          <p:cNvPicPr preferRelativeResize="0"/>
          <p:nvPr/>
        </p:nvPicPr>
        <p:blipFill>
          <a:blip r:embed="rId3">
            <a:alphaModFix/>
          </a:blip>
          <a:stretch>
            <a:fillRect/>
          </a:stretch>
        </p:blipFill>
        <p:spPr>
          <a:xfrm>
            <a:off x="0" y="0"/>
            <a:ext cx="6886702" cy="5143500"/>
          </a:xfrm>
          <a:prstGeom prst="rect">
            <a:avLst/>
          </a:prstGeom>
          <a:noFill/>
          <a:ln>
            <a:noFill/>
          </a:ln>
        </p:spPr>
      </p:pic>
      <p:pic>
        <p:nvPicPr>
          <p:cNvPr id="116" name="Google Shape;116;p23"/>
          <p:cNvPicPr preferRelativeResize="0"/>
          <p:nvPr/>
        </p:nvPicPr>
        <p:blipFill>
          <a:blip r:embed="rId4">
            <a:alphaModFix/>
          </a:blip>
          <a:stretch>
            <a:fillRect/>
          </a:stretch>
        </p:blipFill>
        <p:spPr>
          <a:xfrm>
            <a:off x="6478600" y="-589164"/>
            <a:ext cx="2665398" cy="3568555"/>
          </a:xfrm>
          <a:prstGeom prst="rect">
            <a:avLst/>
          </a:prstGeom>
          <a:noFill/>
          <a:ln>
            <a:noFill/>
          </a:ln>
        </p:spPr>
      </p:pic>
      <p:pic>
        <p:nvPicPr>
          <p:cNvPr id="117" name="Google Shape;117;p23"/>
          <p:cNvPicPr preferRelativeResize="0"/>
          <p:nvPr/>
        </p:nvPicPr>
        <p:blipFill>
          <a:blip r:embed="rId5">
            <a:alphaModFix/>
          </a:blip>
          <a:stretch>
            <a:fillRect/>
          </a:stretch>
        </p:blipFill>
        <p:spPr>
          <a:xfrm>
            <a:off x="6478600" y="2383382"/>
            <a:ext cx="2665401" cy="3553868"/>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1" name="Shape 121"/>
        <p:cNvGrpSpPr/>
        <p:nvPr/>
      </p:nvGrpSpPr>
      <p:grpSpPr>
        <a:xfrm>
          <a:off x="0" y="0"/>
          <a:ext cx="0" cy="0"/>
          <a:chOff x="0" y="0"/>
          <a:chExt cx="0" cy="0"/>
        </a:xfrm>
      </p:grpSpPr>
      <p:pic>
        <p:nvPicPr>
          <p:cNvPr id="122" name="Google Shape;122;p24"/>
          <p:cNvPicPr preferRelativeResize="0"/>
          <p:nvPr/>
        </p:nvPicPr>
        <p:blipFill>
          <a:blip r:embed="rId3">
            <a:alphaModFix/>
          </a:blip>
          <a:stretch>
            <a:fillRect/>
          </a:stretch>
        </p:blipFill>
        <p:spPr>
          <a:xfrm>
            <a:off x="1305413" y="152400"/>
            <a:ext cx="6533176" cy="4838697"/>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6D9EEB"/>
        </a:solidFill>
      </p:bgPr>
    </p:bg>
    <p:spTree>
      <p:nvGrpSpPr>
        <p:cNvPr id="126" name="Shape 126"/>
        <p:cNvGrpSpPr/>
        <p:nvPr/>
      </p:nvGrpSpPr>
      <p:grpSpPr>
        <a:xfrm>
          <a:off x="0" y="0"/>
          <a:ext cx="0" cy="0"/>
          <a:chOff x="0" y="0"/>
          <a:chExt cx="0" cy="0"/>
        </a:xfrm>
      </p:grpSpPr>
      <p:sp>
        <p:nvSpPr>
          <p:cNvPr id="127" name="Google Shape;127;p25"/>
          <p:cNvSpPr txBox="1"/>
          <p:nvPr>
            <p:ph type="title"/>
          </p:nvPr>
        </p:nvSpPr>
        <p:spPr>
          <a:xfrm>
            <a:off x="311700" y="662550"/>
            <a:ext cx="4605000" cy="3609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FFFFFF"/>
                </a:solidFill>
                <a:latin typeface="Comfortaa"/>
                <a:ea typeface="Comfortaa"/>
                <a:cs typeface="Comfortaa"/>
                <a:sym typeface="Comfortaa"/>
              </a:rPr>
              <a:t>Starting Over Again Without </a:t>
            </a:r>
            <a:br>
              <a:rPr lang="en">
                <a:solidFill>
                  <a:srgbClr val="FFFFFF"/>
                </a:solidFill>
                <a:latin typeface="Comfortaa"/>
                <a:ea typeface="Comfortaa"/>
                <a:cs typeface="Comfortaa"/>
                <a:sym typeface="Comfortaa"/>
              </a:rPr>
            </a:br>
            <a:r>
              <a:rPr lang="en">
                <a:solidFill>
                  <a:srgbClr val="FFFFFF"/>
                </a:solidFill>
                <a:latin typeface="Comfortaa"/>
                <a:ea typeface="Comfortaa"/>
                <a:cs typeface="Comfortaa"/>
                <a:sym typeface="Comfortaa"/>
              </a:rPr>
              <a:t>Going Back to School… Again.</a:t>
            </a:r>
            <a:endParaRPr>
              <a:solidFill>
                <a:srgbClr val="FFFFFF"/>
              </a:solidFill>
              <a:latin typeface="Comfortaa"/>
              <a:ea typeface="Comfortaa"/>
              <a:cs typeface="Comfortaa"/>
              <a:sym typeface="Comfortaa"/>
            </a:endParaRPr>
          </a:p>
        </p:txBody>
      </p:sp>
      <p:pic>
        <p:nvPicPr>
          <p:cNvPr id="128" name="Google Shape;128;p25"/>
          <p:cNvPicPr preferRelativeResize="0"/>
          <p:nvPr/>
        </p:nvPicPr>
        <p:blipFill>
          <a:blip r:embed="rId3">
            <a:alphaModFix/>
          </a:blip>
          <a:stretch>
            <a:fillRect/>
          </a:stretch>
        </p:blipFill>
        <p:spPr>
          <a:xfrm>
            <a:off x="5069100" y="152400"/>
            <a:ext cx="3870960" cy="48387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132" name="Shape 132"/>
        <p:cNvGrpSpPr/>
        <p:nvPr/>
      </p:nvGrpSpPr>
      <p:grpSpPr>
        <a:xfrm>
          <a:off x="0" y="0"/>
          <a:ext cx="0" cy="0"/>
          <a:chOff x="0" y="0"/>
          <a:chExt cx="0" cy="0"/>
        </a:xfrm>
      </p:grpSpPr>
      <p:pic>
        <p:nvPicPr>
          <p:cNvPr id="133" name="Google Shape;133;p26"/>
          <p:cNvPicPr preferRelativeResize="0"/>
          <p:nvPr/>
        </p:nvPicPr>
        <p:blipFill>
          <a:blip r:embed="rId3">
            <a:alphaModFix/>
          </a:blip>
          <a:stretch>
            <a:fillRect/>
          </a:stretch>
        </p:blipFill>
        <p:spPr>
          <a:xfrm>
            <a:off x="630600" y="0"/>
            <a:ext cx="7882788" cy="5143503"/>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7" name="Shape 137"/>
        <p:cNvGrpSpPr/>
        <p:nvPr/>
      </p:nvGrpSpPr>
      <p:grpSpPr>
        <a:xfrm>
          <a:off x="0" y="0"/>
          <a:ext cx="0" cy="0"/>
          <a:chOff x="0" y="0"/>
          <a:chExt cx="0" cy="0"/>
        </a:xfrm>
      </p:grpSpPr>
      <p:sp>
        <p:nvSpPr>
          <p:cNvPr id="138" name="Google Shape;138;p2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omfortaa"/>
                <a:ea typeface="Comfortaa"/>
                <a:cs typeface="Comfortaa"/>
                <a:sym typeface="Comfortaa"/>
              </a:rPr>
              <a:t>Google</a:t>
            </a:r>
            <a:r>
              <a:rPr lang="en"/>
              <a:t> </a:t>
            </a:r>
            <a:endParaRPr/>
          </a:p>
        </p:txBody>
      </p:sp>
      <p:sp>
        <p:nvSpPr>
          <p:cNvPr id="139" name="Google Shape;139;p27"/>
          <p:cNvSpPr txBox="1"/>
          <p:nvPr>
            <p:ph idx="1" type="body"/>
          </p:nvPr>
        </p:nvSpPr>
        <p:spPr>
          <a:xfrm>
            <a:off x="311700" y="1152475"/>
            <a:ext cx="8520600" cy="3800400"/>
          </a:xfrm>
          <a:prstGeom prst="rect">
            <a:avLst/>
          </a:prstGeom>
        </p:spPr>
        <p:txBody>
          <a:bodyPr anchorCtr="0" anchor="t" bIns="91425" lIns="91425" spcFirstLastPara="1" rIns="91425" wrap="square" tIns="91425">
            <a:noAutofit/>
          </a:bodyPr>
          <a:lstStyle/>
          <a:p>
            <a:pPr indent="-342900" lvl="0" marL="457200" rtl="0" algn="l">
              <a:lnSpc>
                <a:spcPct val="100000"/>
              </a:lnSpc>
              <a:spcBef>
                <a:spcPts val="0"/>
              </a:spcBef>
              <a:spcAft>
                <a:spcPts val="0"/>
              </a:spcAft>
              <a:buSzPts val="1800"/>
              <a:buChar char="●"/>
            </a:pPr>
            <a:r>
              <a:rPr lang="en"/>
              <a:t>A well phrased Google search can yield good answers, while vague or misdirected searches will yield nothing. </a:t>
            </a:r>
            <a:endParaRPr/>
          </a:p>
          <a:p>
            <a:pPr indent="-317500" lvl="1" marL="914400" rtl="0" algn="l">
              <a:lnSpc>
                <a:spcPct val="100000"/>
              </a:lnSpc>
              <a:spcBef>
                <a:spcPts val="0"/>
              </a:spcBef>
              <a:spcAft>
                <a:spcPts val="0"/>
              </a:spcAft>
              <a:buSzPts val="1400"/>
              <a:buChar char="○"/>
            </a:pPr>
            <a:r>
              <a:rPr lang="en"/>
              <a:t>My biggest hurdle in learning how to code was learning how to refer to the parts of code. </a:t>
            </a:r>
            <a:endParaRPr/>
          </a:p>
          <a:p>
            <a:pPr indent="-317500" lvl="1" marL="914400" rtl="0" algn="l">
              <a:lnSpc>
                <a:spcPct val="100000"/>
              </a:lnSpc>
              <a:spcBef>
                <a:spcPts val="0"/>
              </a:spcBef>
              <a:spcAft>
                <a:spcPts val="0"/>
              </a:spcAft>
              <a:buSzPts val="1400"/>
              <a:buChar char="○"/>
            </a:pPr>
            <a:r>
              <a:rPr lang="en"/>
              <a:t>Pay attention to the words used in accepted responses. Often they are more specific and when searched will give better results. </a:t>
            </a:r>
            <a:endParaRPr/>
          </a:p>
          <a:p>
            <a:pPr indent="-317500" lvl="1" marL="914400" rtl="0" algn="l">
              <a:lnSpc>
                <a:spcPct val="100000"/>
              </a:lnSpc>
              <a:spcBef>
                <a:spcPts val="0"/>
              </a:spcBef>
              <a:spcAft>
                <a:spcPts val="0"/>
              </a:spcAft>
              <a:buSzPts val="1400"/>
              <a:buChar char="○"/>
            </a:pPr>
            <a:r>
              <a:rPr lang="en"/>
              <a:t>Now when I write answers to questions, I try to write them so that beginner me would be able to understand or find more information.</a:t>
            </a:r>
            <a:br>
              <a:rPr lang="en"/>
            </a:br>
            <a:endParaRPr/>
          </a:p>
          <a:p>
            <a:pPr indent="-342900" lvl="0" marL="457200" rtl="0" algn="l">
              <a:lnSpc>
                <a:spcPct val="100000"/>
              </a:lnSpc>
              <a:spcBef>
                <a:spcPts val="0"/>
              </a:spcBef>
              <a:spcAft>
                <a:spcPts val="0"/>
              </a:spcAft>
              <a:buSzPts val="1800"/>
              <a:buChar char="●"/>
            </a:pPr>
            <a:r>
              <a:rPr lang="en"/>
              <a:t>Google exact error messages</a:t>
            </a:r>
            <a:br>
              <a:rPr lang="en"/>
            </a:br>
            <a:endParaRPr/>
          </a:p>
          <a:p>
            <a:pPr indent="-342900" lvl="0" marL="457200" rtl="0" algn="l">
              <a:lnSpc>
                <a:spcPct val="100000"/>
              </a:lnSpc>
              <a:spcBef>
                <a:spcPts val="0"/>
              </a:spcBef>
              <a:spcAft>
                <a:spcPts val="0"/>
              </a:spcAft>
              <a:buSzPts val="1800"/>
              <a:buChar char="●"/>
            </a:pPr>
            <a:r>
              <a:rPr lang="en"/>
              <a:t>If all of your answers suggest a different library, language, or framework, you might need to rethink what you’re doing.</a:t>
            </a:r>
            <a:endParaRPr/>
          </a:p>
          <a:p>
            <a:pPr indent="-317500" lvl="1" marL="914400" rtl="0" algn="l">
              <a:lnSpc>
                <a:spcPct val="100000"/>
              </a:lnSpc>
              <a:spcBef>
                <a:spcPts val="0"/>
              </a:spcBef>
              <a:spcAft>
                <a:spcPts val="0"/>
              </a:spcAft>
              <a:buSzPts val="1400"/>
              <a:buChar char="○"/>
            </a:pPr>
            <a:r>
              <a:rPr lang="en"/>
              <a:t>My first app was a pile of spaghetti code written in Visual Basic that I inherited from the previous developer. Every search yielded answers in C# that I translated to VB.</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3" name="Shape 143"/>
        <p:cNvGrpSpPr/>
        <p:nvPr/>
      </p:nvGrpSpPr>
      <p:grpSpPr>
        <a:xfrm>
          <a:off x="0" y="0"/>
          <a:ext cx="0" cy="0"/>
          <a:chOff x="0" y="0"/>
          <a:chExt cx="0" cy="0"/>
        </a:xfrm>
      </p:grpSpPr>
      <p:sp>
        <p:nvSpPr>
          <p:cNvPr id="144" name="Google Shape;144;p2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omfortaa"/>
                <a:ea typeface="Comfortaa"/>
                <a:cs typeface="Comfortaa"/>
                <a:sym typeface="Comfortaa"/>
              </a:rPr>
              <a:t>Read the docs</a:t>
            </a:r>
            <a:endParaRPr>
              <a:latin typeface="Comfortaa"/>
              <a:ea typeface="Comfortaa"/>
              <a:cs typeface="Comfortaa"/>
              <a:sym typeface="Comfortaa"/>
            </a:endParaRPr>
          </a:p>
        </p:txBody>
      </p:sp>
      <p:sp>
        <p:nvSpPr>
          <p:cNvPr id="145" name="Google Shape;145;p2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Some docs are better than others, but most will at least tell you what you can expect to get out of a method or type. Learning to leverage docs can save a lot of Google time. </a:t>
            </a:r>
            <a:endParaRPr/>
          </a:p>
          <a:p>
            <a:pPr indent="-317500" lvl="1" marL="914400" rtl="0" algn="l">
              <a:spcBef>
                <a:spcPts val="0"/>
              </a:spcBef>
              <a:spcAft>
                <a:spcPts val="0"/>
              </a:spcAft>
              <a:buSzPts val="1400"/>
              <a:buChar char="○"/>
            </a:pPr>
            <a:r>
              <a:rPr lang="en"/>
              <a:t>Baeldung “Back to Basics” tutorial, and the docs in general.</a:t>
            </a:r>
            <a:endParaRPr/>
          </a:p>
          <a:p>
            <a:pPr indent="-317500" lvl="1" marL="914400" rtl="0" algn="l">
              <a:spcBef>
                <a:spcPts val="0"/>
              </a:spcBef>
              <a:spcAft>
                <a:spcPts val="0"/>
              </a:spcAft>
              <a:buSzPts val="1400"/>
              <a:buChar char="○"/>
            </a:pPr>
            <a:r>
              <a:rPr lang="en"/>
              <a:t>RxJs docs have an Operator Decision Tree that will winnow down the exact operator to pipe to yield the results you want. </a:t>
            </a:r>
            <a:endParaRPr/>
          </a:p>
          <a:p>
            <a:pPr indent="-317500" lvl="1" marL="914400" rtl="0" algn="l">
              <a:spcBef>
                <a:spcPts val="0"/>
              </a:spcBef>
              <a:spcAft>
                <a:spcPts val="0"/>
              </a:spcAft>
              <a:buSzPts val="1400"/>
              <a:buChar char="○"/>
            </a:pPr>
            <a:r>
              <a:rPr lang="en"/>
              <a:t>MDSN docs on Lists/Dictionaries/Arrays list all of the available methods for each type. </a:t>
            </a:r>
            <a:br>
              <a:rPr lang="en"/>
            </a:br>
            <a:endParaRPr/>
          </a:p>
          <a:p>
            <a:pPr indent="-342900" lvl="0" marL="457200" rtl="0" algn="l">
              <a:spcBef>
                <a:spcPts val="0"/>
              </a:spcBef>
              <a:spcAft>
                <a:spcPts val="0"/>
              </a:spcAft>
              <a:buSzPts val="1800"/>
              <a:buChar char="●"/>
            </a:pPr>
            <a:r>
              <a:rPr lang="en"/>
              <a:t>Some docs offer Tutorials to get you started</a:t>
            </a:r>
            <a:br>
              <a:rPr lang="en"/>
            </a:br>
            <a:endParaRPr/>
          </a:p>
          <a:p>
            <a:pPr indent="-342900" lvl="0" marL="457200" rtl="0" algn="l">
              <a:spcBef>
                <a:spcPts val="0"/>
              </a:spcBef>
              <a:spcAft>
                <a:spcPts val="0"/>
              </a:spcAft>
              <a:buSzPts val="1800"/>
              <a:buChar char="●"/>
            </a:pPr>
            <a:r>
              <a:rPr lang="en"/>
              <a:t>When learning how to test a framework, reference the docs first</a:t>
            </a:r>
            <a:endParaRPr/>
          </a:p>
          <a:p>
            <a:pPr indent="-317500" lvl="1" marL="914400" rtl="0" algn="l">
              <a:spcBef>
                <a:spcPts val="0"/>
              </a:spcBef>
              <a:spcAft>
                <a:spcPts val="0"/>
              </a:spcAft>
              <a:buSzPts val="1400"/>
              <a:buChar char="○"/>
            </a:pPr>
            <a:r>
              <a:rPr lang="en"/>
              <a:t>Even if you opt for a different testing framework, the docs have clues to get it working</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9" name="Shape 149"/>
        <p:cNvGrpSpPr/>
        <p:nvPr/>
      </p:nvGrpSpPr>
      <p:grpSpPr>
        <a:xfrm>
          <a:off x="0" y="0"/>
          <a:ext cx="0" cy="0"/>
          <a:chOff x="0" y="0"/>
          <a:chExt cx="0" cy="0"/>
        </a:xfrm>
      </p:grpSpPr>
      <p:sp>
        <p:nvSpPr>
          <p:cNvPr id="150" name="Google Shape;150;p2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Dig Into the Source Code</a:t>
            </a:r>
            <a:endParaRPr/>
          </a:p>
        </p:txBody>
      </p:sp>
      <p:sp>
        <p:nvSpPr>
          <p:cNvPr id="151" name="Google Shape;151;p2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Open source is awesome, and a lot of frameworks and libraries are open source. </a:t>
            </a:r>
            <a:endParaRPr/>
          </a:p>
          <a:p>
            <a:pPr indent="-317500" lvl="1" marL="914400" rtl="0" algn="l">
              <a:spcBef>
                <a:spcPts val="0"/>
              </a:spcBef>
              <a:spcAft>
                <a:spcPts val="0"/>
              </a:spcAft>
              <a:buSzPts val="1400"/>
              <a:buChar char="○"/>
            </a:pPr>
            <a:r>
              <a:rPr lang="en"/>
              <a:t>Many libraries and frameworks are hosted on Github, fork the repo and dig into it!</a:t>
            </a:r>
            <a:br>
              <a:rPr lang="en"/>
            </a:br>
            <a:endParaRPr/>
          </a:p>
          <a:p>
            <a:pPr indent="-342900" lvl="0" marL="457200" rtl="0" algn="l">
              <a:spcBef>
                <a:spcPts val="0"/>
              </a:spcBef>
              <a:spcAft>
                <a:spcPts val="0"/>
              </a:spcAft>
              <a:buSzPts val="1800"/>
              <a:buChar char="●"/>
            </a:pPr>
            <a:r>
              <a:rPr lang="en"/>
              <a:t>For libraries that are not open source, specifically libraries that load files onto the client, you can often get some visibility into how the code works by downloading the code and unminifying it using a tool like </a:t>
            </a:r>
            <a:r>
              <a:rPr lang="en" u="sng">
                <a:solidFill>
                  <a:schemeClr val="hlink"/>
                </a:solidFill>
                <a:hlinkClick r:id="rId3"/>
              </a:rPr>
              <a:t>Unminify</a:t>
            </a:r>
            <a:br>
              <a:rPr lang="en"/>
            </a:br>
            <a:endParaRPr/>
          </a:p>
          <a:p>
            <a:pPr indent="-342900" lvl="0" marL="457200" rtl="0" algn="l">
              <a:spcBef>
                <a:spcPts val="0"/>
              </a:spcBef>
              <a:spcAft>
                <a:spcPts val="0"/>
              </a:spcAft>
              <a:buSzPts val="1800"/>
              <a:buChar char="●"/>
            </a:pPr>
            <a:r>
              <a:rPr lang="en"/>
              <a:t>For libraries installed into your code, follow the classes back to their source definitions. (VS Code - F12). At minimum you can see if the class extends a known class or what dependencies it has.</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5" name="Shape 155"/>
        <p:cNvGrpSpPr/>
        <p:nvPr/>
      </p:nvGrpSpPr>
      <p:grpSpPr>
        <a:xfrm>
          <a:off x="0" y="0"/>
          <a:ext cx="0" cy="0"/>
          <a:chOff x="0" y="0"/>
          <a:chExt cx="0" cy="0"/>
        </a:xfrm>
      </p:grpSpPr>
      <p:sp>
        <p:nvSpPr>
          <p:cNvPr id="156" name="Google Shape;156;p3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omfortaa"/>
                <a:ea typeface="Comfortaa"/>
                <a:cs typeface="Comfortaa"/>
                <a:sym typeface="Comfortaa"/>
              </a:rPr>
              <a:t>Find a Video Tutorial/ Find a Blog</a:t>
            </a:r>
            <a:endParaRPr>
              <a:latin typeface="Comfortaa"/>
              <a:ea typeface="Comfortaa"/>
              <a:cs typeface="Comfortaa"/>
              <a:sym typeface="Comfortaa"/>
            </a:endParaRPr>
          </a:p>
        </p:txBody>
      </p:sp>
      <p:sp>
        <p:nvSpPr>
          <p:cNvPr id="157" name="Google Shape;157;p3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Most major frameworks are well represented on video tutorial sites like </a:t>
            </a:r>
            <a:r>
              <a:rPr lang="en" u="sng">
                <a:solidFill>
                  <a:schemeClr val="hlink"/>
                </a:solidFill>
                <a:hlinkClick r:id="rId3"/>
              </a:rPr>
              <a:t>Pluralsight</a:t>
            </a:r>
            <a:r>
              <a:rPr lang="en"/>
              <a:t>. </a:t>
            </a:r>
            <a:endParaRPr/>
          </a:p>
          <a:p>
            <a:pPr indent="-317500" lvl="1" marL="914400" rtl="0" algn="l">
              <a:spcBef>
                <a:spcPts val="0"/>
              </a:spcBef>
              <a:spcAft>
                <a:spcPts val="0"/>
              </a:spcAft>
              <a:buSzPts val="1400"/>
              <a:buChar char="○"/>
            </a:pPr>
            <a:r>
              <a:rPr lang="en"/>
              <a:t>If you have an MSDN subscription through your client, you are eligible for a 6 month free subscription to Pluralsight.</a:t>
            </a:r>
            <a:endParaRPr/>
          </a:p>
          <a:p>
            <a:pPr indent="-317500" lvl="1" marL="914400" rtl="0" algn="l">
              <a:spcBef>
                <a:spcPts val="0"/>
              </a:spcBef>
              <a:spcAft>
                <a:spcPts val="0"/>
              </a:spcAft>
              <a:buSzPts val="1400"/>
              <a:buChar char="○"/>
            </a:pPr>
            <a:r>
              <a:rPr lang="en"/>
              <a:t>If not wait for special pricing, they run $100 off specials all of the time.</a:t>
            </a:r>
            <a:br>
              <a:rPr lang="en"/>
            </a:br>
            <a:endParaRPr/>
          </a:p>
          <a:p>
            <a:pPr indent="-342900" lvl="0" marL="457200" rtl="0" algn="l">
              <a:spcBef>
                <a:spcPts val="0"/>
              </a:spcBef>
              <a:spcAft>
                <a:spcPts val="0"/>
              </a:spcAft>
              <a:buSzPts val="1800"/>
              <a:buChar char="●"/>
            </a:pPr>
            <a:r>
              <a:rPr lang="en"/>
              <a:t>Find blogs written by the actual developers working on a framework. </a:t>
            </a:r>
            <a:endParaRPr/>
          </a:p>
          <a:p>
            <a:pPr indent="-317500" lvl="1" marL="914400" rtl="0" algn="l">
              <a:spcBef>
                <a:spcPts val="0"/>
              </a:spcBef>
              <a:spcAft>
                <a:spcPts val="0"/>
              </a:spcAft>
              <a:buSzPts val="1400"/>
              <a:buChar char="○"/>
            </a:pPr>
            <a:r>
              <a:rPr lang="en"/>
              <a:t>I find these by following podcasts and Tweets</a:t>
            </a:r>
            <a:endParaRPr/>
          </a:p>
          <a:p>
            <a:pPr indent="0" lvl="0" marL="0" rtl="0" algn="l">
              <a:spcBef>
                <a:spcPts val="1600"/>
              </a:spcBef>
              <a:spcAft>
                <a:spcPts val="160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1" name="Shape 161"/>
        <p:cNvGrpSpPr/>
        <p:nvPr/>
      </p:nvGrpSpPr>
      <p:grpSpPr>
        <a:xfrm>
          <a:off x="0" y="0"/>
          <a:ext cx="0" cy="0"/>
          <a:chOff x="0" y="0"/>
          <a:chExt cx="0" cy="0"/>
        </a:xfrm>
      </p:grpSpPr>
      <p:sp>
        <p:nvSpPr>
          <p:cNvPr id="162" name="Google Shape;162;p3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omfortaa"/>
                <a:ea typeface="Comfortaa"/>
                <a:cs typeface="Comfortaa"/>
                <a:sym typeface="Comfortaa"/>
              </a:rPr>
              <a:t>Online Code Camps</a:t>
            </a:r>
            <a:endParaRPr>
              <a:latin typeface="Comfortaa"/>
              <a:ea typeface="Comfortaa"/>
              <a:cs typeface="Comfortaa"/>
              <a:sym typeface="Comfortaa"/>
            </a:endParaRPr>
          </a:p>
        </p:txBody>
      </p:sp>
      <p:sp>
        <p:nvSpPr>
          <p:cNvPr id="163" name="Google Shape;163;p3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u="sng">
                <a:solidFill>
                  <a:schemeClr val="hlink"/>
                </a:solidFill>
                <a:hlinkClick r:id="rId3"/>
              </a:rPr>
              <a:t>Free Code Camp</a:t>
            </a:r>
            <a:r>
              <a:rPr lang="en"/>
              <a:t> - free online coding boot camp</a:t>
            </a:r>
            <a:br>
              <a:rPr lang="en"/>
            </a:br>
            <a:endParaRPr/>
          </a:p>
          <a:p>
            <a:pPr indent="-342900" lvl="0" marL="457200" rtl="0" algn="l">
              <a:spcBef>
                <a:spcPts val="0"/>
              </a:spcBef>
              <a:spcAft>
                <a:spcPts val="0"/>
              </a:spcAft>
              <a:buSzPts val="1800"/>
              <a:buChar char="●"/>
            </a:pPr>
            <a:r>
              <a:rPr lang="en" u="sng">
                <a:solidFill>
                  <a:schemeClr val="hlink"/>
                </a:solidFill>
                <a:hlinkClick r:id="rId4"/>
              </a:rPr>
              <a:t>Code Wars</a:t>
            </a:r>
            <a:r>
              <a:rPr lang="en" u="sng">
                <a:solidFill>
                  <a:schemeClr val="hlink"/>
                </a:solidFill>
                <a:hlinkClick r:id="rId5"/>
              </a:rPr>
              <a:t> </a:t>
            </a:r>
            <a:r>
              <a:rPr lang="en"/>
              <a:t>- free online coding challenges</a:t>
            </a:r>
            <a:br>
              <a:rPr lang="en"/>
            </a:br>
            <a:endParaRPr/>
          </a:p>
          <a:p>
            <a:pPr indent="-342900" lvl="0" marL="457200" rtl="0" algn="l">
              <a:spcBef>
                <a:spcPts val="0"/>
              </a:spcBef>
              <a:spcAft>
                <a:spcPts val="0"/>
              </a:spcAft>
              <a:buSzPts val="1800"/>
              <a:buChar char="●"/>
            </a:pPr>
            <a:r>
              <a:rPr lang="en" u="sng">
                <a:solidFill>
                  <a:schemeClr val="hlink"/>
                </a:solidFill>
                <a:hlinkClick r:id="rId6"/>
              </a:rPr>
              <a:t>Hackerrank</a:t>
            </a:r>
            <a:r>
              <a:rPr lang="en"/>
              <a:t> - The 30 day code challenges to learn new types and algorithms</a:t>
            </a:r>
            <a:br>
              <a:rPr lang="en"/>
            </a:br>
            <a:endParaRPr/>
          </a:p>
          <a:p>
            <a:pPr indent="-342900" lvl="0" marL="457200" rtl="0" algn="l">
              <a:spcBef>
                <a:spcPts val="0"/>
              </a:spcBef>
              <a:spcAft>
                <a:spcPts val="0"/>
              </a:spcAft>
              <a:buSzPts val="1800"/>
              <a:buChar char="●"/>
            </a:pPr>
            <a:r>
              <a:rPr lang="en"/>
              <a:t>Some resources to teach kids how to code are great at teaching anyone ho</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59" name="Shape 59"/>
        <p:cNvGrpSpPr/>
        <p:nvPr/>
      </p:nvGrpSpPr>
      <p:grpSpPr>
        <a:xfrm>
          <a:off x="0" y="0"/>
          <a:ext cx="0" cy="0"/>
          <a:chOff x="0" y="0"/>
          <a:chExt cx="0" cy="0"/>
        </a:xfrm>
      </p:grpSpPr>
      <p:sp>
        <p:nvSpPr>
          <p:cNvPr id="60" name="Google Shape;60;p1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omfortaa"/>
                <a:ea typeface="Comfortaa"/>
                <a:cs typeface="Comfortaa"/>
                <a:sym typeface="Comfortaa"/>
              </a:rPr>
              <a:t>Lara Newsom</a:t>
            </a:r>
            <a:endParaRPr>
              <a:latin typeface="Comfortaa"/>
              <a:ea typeface="Comfortaa"/>
              <a:cs typeface="Comfortaa"/>
              <a:sym typeface="Comfortaa"/>
            </a:endParaRPr>
          </a:p>
        </p:txBody>
      </p:sp>
      <p:sp>
        <p:nvSpPr>
          <p:cNvPr id="61" name="Google Shape;61;p14"/>
          <p:cNvSpPr txBox="1"/>
          <p:nvPr>
            <p:ph idx="1" type="body"/>
          </p:nvPr>
        </p:nvSpPr>
        <p:spPr>
          <a:xfrm>
            <a:off x="311700" y="1152475"/>
            <a:ext cx="39774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Source Allies Software Consultant</a:t>
            </a:r>
            <a:br>
              <a:rPr lang="en"/>
            </a:br>
            <a:endParaRPr/>
          </a:p>
          <a:p>
            <a:pPr indent="-342900" lvl="0" marL="457200" rtl="0" algn="l">
              <a:spcBef>
                <a:spcPts val="0"/>
              </a:spcBef>
              <a:spcAft>
                <a:spcPts val="0"/>
              </a:spcAft>
              <a:buSzPts val="1800"/>
              <a:buChar char="●"/>
            </a:pPr>
            <a:r>
              <a:rPr lang="en"/>
              <a:t>Twitter - @laranerdsom </a:t>
            </a:r>
            <a:br>
              <a:rPr lang="en"/>
            </a:br>
            <a:endParaRPr/>
          </a:p>
          <a:p>
            <a:pPr indent="-342900" lvl="0" marL="457200" rtl="0" algn="l">
              <a:spcBef>
                <a:spcPts val="0"/>
              </a:spcBef>
              <a:spcAft>
                <a:spcPts val="0"/>
              </a:spcAft>
              <a:buSzPts val="1800"/>
              <a:buChar char="●"/>
            </a:pPr>
            <a:r>
              <a:rPr lang="en"/>
              <a:t>Github - </a:t>
            </a:r>
            <a:r>
              <a:rPr lang="en" u="sng">
                <a:solidFill>
                  <a:schemeClr val="hlink"/>
                </a:solidFill>
                <a:hlinkClick r:id="rId3"/>
              </a:rPr>
              <a:t>https://github.com/lnewsom</a:t>
            </a:r>
            <a:br>
              <a:rPr lang="en"/>
            </a:br>
            <a:endParaRPr/>
          </a:p>
          <a:p>
            <a:pPr indent="-342900" lvl="0" marL="457200" rtl="0" algn="l">
              <a:spcBef>
                <a:spcPts val="0"/>
              </a:spcBef>
              <a:spcAft>
                <a:spcPts val="0"/>
              </a:spcAft>
              <a:buSzPts val="1800"/>
              <a:buChar char="●"/>
            </a:pPr>
            <a:r>
              <a:rPr lang="en" u="sng">
                <a:solidFill>
                  <a:schemeClr val="hlink"/>
                </a:solidFill>
                <a:hlinkClick r:id="rId4"/>
              </a:rPr>
              <a:t>Linkedin</a:t>
            </a:r>
            <a:endParaRPr/>
          </a:p>
        </p:txBody>
      </p:sp>
      <p:pic>
        <p:nvPicPr>
          <p:cNvPr id="62" name="Google Shape;62;p14"/>
          <p:cNvPicPr preferRelativeResize="0"/>
          <p:nvPr/>
        </p:nvPicPr>
        <p:blipFill>
          <a:blip r:embed="rId5">
            <a:alphaModFix/>
          </a:blip>
          <a:stretch>
            <a:fillRect/>
          </a:stretch>
        </p:blipFill>
        <p:spPr>
          <a:xfrm>
            <a:off x="4212900" y="1428226"/>
            <a:ext cx="4297326" cy="2864902"/>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7" name="Shape 167"/>
        <p:cNvGrpSpPr/>
        <p:nvPr/>
      </p:nvGrpSpPr>
      <p:grpSpPr>
        <a:xfrm>
          <a:off x="0" y="0"/>
          <a:ext cx="0" cy="0"/>
          <a:chOff x="0" y="0"/>
          <a:chExt cx="0" cy="0"/>
        </a:xfrm>
      </p:grpSpPr>
      <p:sp>
        <p:nvSpPr>
          <p:cNvPr id="168" name="Google Shape;168;p3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Websites to teach kids (and adults) how to code</a:t>
            </a:r>
            <a:endParaRPr/>
          </a:p>
        </p:txBody>
      </p:sp>
      <p:sp>
        <p:nvSpPr>
          <p:cNvPr id="169" name="Google Shape;169;p3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595959"/>
                </a:solidFill>
              </a:rPr>
              <a:t>Code.org - </a:t>
            </a:r>
            <a:r>
              <a:rPr lang="en" u="sng">
                <a:solidFill>
                  <a:srgbClr val="0097A7"/>
                </a:solidFill>
                <a:hlinkClick r:id="rId3"/>
              </a:rPr>
              <a:t>website</a:t>
            </a:r>
            <a:endParaRPr>
              <a:solidFill>
                <a:srgbClr val="595959"/>
              </a:solidFill>
            </a:endParaRPr>
          </a:p>
          <a:p>
            <a:pPr indent="0" lvl="0" marL="0" rtl="0" algn="l">
              <a:spcBef>
                <a:spcPts val="1600"/>
              </a:spcBef>
              <a:spcAft>
                <a:spcPts val="0"/>
              </a:spcAft>
              <a:buNone/>
            </a:pPr>
            <a:r>
              <a:rPr lang="en">
                <a:solidFill>
                  <a:srgbClr val="595959"/>
                </a:solidFill>
              </a:rPr>
              <a:t>CodeAcademy.Com - </a:t>
            </a:r>
            <a:r>
              <a:rPr lang="en" u="sng">
                <a:solidFill>
                  <a:srgbClr val="0097A7"/>
                </a:solidFill>
                <a:hlinkClick r:id="rId4"/>
              </a:rPr>
              <a:t>website</a:t>
            </a:r>
            <a:endParaRPr>
              <a:solidFill>
                <a:srgbClr val="595959"/>
              </a:solidFill>
            </a:endParaRPr>
          </a:p>
          <a:p>
            <a:pPr indent="0" lvl="0" marL="0" rtl="0" algn="l">
              <a:spcBef>
                <a:spcPts val="1600"/>
              </a:spcBef>
              <a:spcAft>
                <a:spcPts val="0"/>
              </a:spcAft>
              <a:buNone/>
            </a:pPr>
            <a:r>
              <a:rPr lang="en">
                <a:solidFill>
                  <a:srgbClr val="595959"/>
                </a:solidFill>
              </a:rPr>
              <a:t>AppInventor.mit.edu - </a:t>
            </a:r>
            <a:r>
              <a:rPr lang="en" u="sng">
                <a:solidFill>
                  <a:srgbClr val="0097A7"/>
                </a:solidFill>
                <a:hlinkClick r:id="rId5"/>
              </a:rPr>
              <a:t>website</a:t>
            </a:r>
            <a:endParaRPr>
              <a:solidFill>
                <a:srgbClr val="595959"/>
              </a:solidFill>
            </a:endParaRPr>
          </a:p>
          <a:p>
            <a:pPr indent="0" lvl="0" marL="0" rtl="0" algn="l">
              <a:spcBef>
                <a:spcPts val="1600"/>
              </a:spcBef>
              <a:spcAft>
                <a:spcPts val="0"/>
              </a:spcAft>
              <a:buNone/>
            </a:pPr>
            <a:r>
              <a:rPr lang="en">
                <a:solidFill>
                  <a:srgbClr val="595959"/>
                </a:solidFill>
              </a:rPr>
              <a:t>Crunchzilla.com - </a:t>
            </a:r>
            <a:r>
              <a:rPr lang="en" u="sng">
                <a:solidFill>
                  <a:srgbClr val="0097A7"/>
                </a:solidFill>
                <a:hlinkClick r:id="rId6"/>
              </a:rPr>
              <a:t>website</a:t>
            </a:r>
            <a:endParaRPr>
              <a:solidFill>
                <a:srgbClr val="595959"/>
              </a:solidFill>
            </a:endParaRPr>
          </a:p>
          <a:p>
            <a:pPr indent="0" lvl="0" marL="0" rtl="0" algn="l">
              <a:spcBef>
                <a:spcPts val="1600"/>
              </a:spcBef>
              <a:spcAft>
                <a:spcPts val="0"/>
              </a:spcAft>
              <a:buNone/>
            </a:pPr>
            <a:r>
              <a:rPr lang="en">
                <a:solidFill>
                  <a:srgbClr val="595959"/>
                </a:solidFill>
              </a:rPr>
              <a:t>GetHopscotch.com - </a:t>
            </a:r>
            <a:r>
              <a:rPr lang="en" u="sng">
                <a:solidFill>
                  <a:srgbClr val="0097A7"/>
                </a:solidFill>
                <a:hlinkClick r:id="rId7"/>
              </a:rPr>
              <a:t>website</a:t>
            </a:r>
            <a:endParaRPr>
              <a:solidFill>
                <a:srgbClr val="595959"/>
              </a:solidFill>
            </a:endParaRPr>
          </a:p>
          <a:p>
            <a:pPr indent="0" lvl="0" marL="0" rtl="0" algn="l">
              <a:spcBef>
                <a:spcPts val="1600"/>
              </a:spcBef>
              <a:spcAft>
                <a:spcPts val="0"/>
              </a:spcAft>
              <a:buNone/>
            </a:pPr>
            <a:r>
              <a:rPr lang="en">
                <a:solidFill>
                  <a:srgbClr val="595959"/>
                </a:solidFill>
              </a:rPr>
              <a:t>CodeMonkey.com - </a:t>
            </a:r>
            <a:r>
              <a:rPr lang="en" u="sng">
                <a:solidFill>
                  <a:srgbClr val="0097A7"/>
                </a:solidFill>
                <a:hlinkClick r:id="rId8"/>
              </a:rPr>
              <a:t>website</a:t>
            </a:r>
            <a:endParaRPr>
              <a:solidFill>
                <a:srgbClr val="595959"/>
              </a:solidFill>
            </a:endParaRPr>
          </a:p>
          <a:p>
            <a:pPr indent="0" lvl="0" marL="0" rtl="0" algn="l">
              <a:spcBef>
                <a:spcPts val="1600"/>
              </a:spcBef>
              <a:spcAft>
                <a:spcPts val="160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3" name="Shape 173"/>
        <p:cNvGrpSpPr/>
        <p:nvPr/>
      </p:nvGrpSpPr>
      <p:grpSpPr>
        <a:xfrm>
          <a:off x="0" y="0"/>
          <a:ext cx="0" cy="0"/>
          <a:chOff x="0" y="0"/>
          <a:chExt cx="0" cy="0"/>
        </a:xfrm>
      </p:grpSpPr>
      <p:sp>
        <p:nvSpPr>
          <p:cNvPr id="174" name="Google Shape;174;p3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omfortaa"/>
                <a:ea typeface="Comfortaa"/>
                <a:cs typeface="Comfortaa"/>
                <a:sym typeface="Comfortaa"/>
              </a:rPr>
              <a:t>Make a Project</a:t>
            </a:r>
            <a:endParaRPr>
              <a:latin typeface="Comfortaa"/>
              <a:ea typeface="Comfortaa"/>
              <a:cs typeface="Comfortaa"/>
              <a:sym typeface="Comfortaa"/>
            </a:endParaRPr>
          </a:p>
        </p:txBody>
      </p:sp>
      <p:sp>
        <p:nvSpPr>
          <p:cNvPr id="175" name="Google Shape;175;p3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The hands down best way to truly learn and understand a new skill, is to practice.</a:t>
            </a:r>
            <a:endParaRPr/>
          </a:p>
          <a:p>
            <a:pPr indent="-317500" lvl="1" marL="914400" rtl="0" algn="l">
              <a:spcBef>
                <a:spcPts val="0"/>
              </a:spcBef>
              <a:spcAft>
                <a:spcPts val="0"/>
              </a:spcAft>
              <a:buSzPts val="1400"/>
              <a:buChar char="○"/>
            </a:pPr>
            <a:r>
              <a:rPr lang="en"/>
              <a:t>Create a project that mimics scenarios you have encountered in previous jobs. </a:t>
            </a:r>
            <a:endParaRPr/>
          </a:p>
          <a:p>
            <a:pPr indent="-317500" lvl="1" marL="914400" rtl="0" algn="l">
              <a:spcBef>
                <a:spcPts val="0"/>
              </a:spcBef>
              <a:spcAft>
                <a:spcPts val="0"/>
              </a:spcAft>
              <a:buSzPts val="1400"/>
              <a:buChar char="○"/>
            </a:pPr>
            <a:r>
              <a:rPr lang="en"/>
              <a:t>Volunteer for a Hack-A-Thon</a:t>
            </a:r>
            <a:endParaRPr/>
          </a:p>
          <a:p>
            <a:pPr indent="-317500" lvl="1" marL="914400" rtl="0" algn="l">
              <a:spcBef>
                <a:spcPts val="0"/>
              </a:spcBef>
              <a:spcAft>
                <a:spcPts val="0"/>
              </a:spcAft>
              <a:buSzPts val="1400"/>
              <a:buChar char="○"/>
            </a:pPr>
            <a:r>
              <a:rPr lang="en"/>
              <a:t>Don’t be afraid to reach out for help or post questions on Stack Overflow</a:t>
            </a:r>
            <a:br>
              <a:rPr lang="en"/>
            </a:br>
            <a:endParaRPr/>
          </a:p>
          <a:p>
            <a:pPr indent="-342900" lvl="0" marL="457200" rtl="0" algn="l">
              <a:spcBef>
                <a:spcPts val="0"/>
              </a:spcBef>
              <a:spcAft>
                <a:spcPts val="0"/>
              </a:spcAft>
              <a:buSzPts val="1800"/>
              <a:buChar char="●"/>
            </a:pPr>
            <a:r>
              <a:rPr lang="en"/>
              <a:t>Don’t worry that you are writing perfect code. Refactoring exists for a reason. </a:t>
            </a:r>
            <a:endParaRPr/>
          </a:p>
          <a:p>
            <a:pPr indent="-317500" lvl="1" marL="914400" rtl="0" algn="l">
              <a:spcBef>
                <a:spcPts val="0"/>
              </a:spcBef>
              <a:spcAft>
                <a:spcPts val="0"/>
              </a:spcAft>
              <a:buSzPts val="1400"/>
              <a:buChar char="○"/>
            </a:pPr>
            <a:r>
              <a:rPr lang="en"/>
              <a:t>My deepest understanding of how things work comes from digging in and hacking away until I can get something to work.</a:t>
            </a:r>
            <a:endParaRPr/>
          </a:p>
          <a:p>
            <a:pPr indent="-317500" lvl="1" marL="914400" rtl="0" algn="l">
              <a:spcBef>
                <a:spcPts val="0"/>
              </a:spcBef>
              <a:spcAft>
                <a:spcPts val="0"/>
              </a:spcAft>
              <a:buSzPts val="1400"/>
              <a:buChar char="○"/>
            </a:pPr>
            <a:r>
              <a:rPr lang="en"/>
              <a:t>Once I get something working, I see how I can break it. Breaking code is illuminating when trying to understand exactly which dependencies do what. </a:t>
            </a:r>
            <a:endParaRPr/>
          </a:p>
          <a:p>
            <a:pPr indent="-317500" lvl="1" marL="914400" rtl="0" algn="l">
              <a:spcBef>
                <a:spcPts val="0"/>
              </a:spcBef>
              <a:spcAft>
                <a:spcPts val="0"/>
              </a:spcAft>
              <a:buSzPts val="1400"/>
              <a:buChar char="○"/>
            </a:pPr>
            <a:r>
              <a:rPr lang="en"/>
              <a:t>Console Log, Debug, Step through everything to see what happens where.</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9" name="Shape 179"/>
        <p:cNvGrpSpPr/>
        <p:nvPr/>
      </p:nvGrpSpPr>
      <p:grpSpPr>
        <a:xfrm>
          <a:off x="0" y="0"/>
          <a:ext cx="0" cy="0"/>
          <a:chOff x="0" y="0"/>
          <a:chExt cx="0" cy="0"/>
        </a:xfrm>
      </p:grpSpPr>
      <p:sp>
        <p:nvSpPr>
          <p:cNvPr id="180" name="Google Shape;180;p3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omfortaa"/>
                <a:ea typeface="Comfortaa"/>
                <a:cs typeface="Comfortaa"/>
                <a:sym typeface="Comfortaa"/>
              </a:rPr>
              <a:t>Leverage Twitter and Social Media</a:t>
            </a:r>
            <a:endParaRPr>
              <a:latin typeface="Comfortaa"/>
              <a:ea typeface="Comfortaa"/>
              <a:cs typeface="Comfortaa"/>
              <a:sym typeface="Comfortaa"/>
            </a:endParaRPr>
          </a:p>
        </p:txBody>
      </p:sp>
      <p:sp>
        <p:nvSpPr>
          <p:cNvPr id="181" name="Google Shape;181;p3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Most modern frameworks and languages have official Twitter handles. </a:t>
            </a:r>
            <a:endParaRPr/>
          </a:p>
          <a:p>
            <a:pPr indent="-317500" lvl="1" marL="914400" rtl="0" algn="l">
              <a:spcBef>
                <a:spcPts val="0"/>
              </a:spcBef>
              <a:spcAft>
                <a:spcPts val="0"/>
              </a:spcAft>
              <a:buSzPts val="1400"/>
              <a:buChar char="○"/>
            </a:pPr>
            <a:r>
              <a:rPr lang="en"/>
              <a:t>Once you’ve followed the framework/language/library, Twitter will suggest other people to follow. I check out their page to see what they are tweeting, if I find it useful I follow them</a:t>
            </a:r>
            <a:endParaRPr/>
          </a:p>
          <a:p>
            <a:pPr indent="-342900" lvl="0" marL="457200" rtl="0" algn="l">
              <a:spcBef>
                <a:spcPts val="0"/>
              </a:spcBef>
              <a:spcAft>
                <a:spcPts val="0"/>
              </a:spcAft>
              <a:buSzPts val="1800"/>
              <a:buChar char="●"/>
            </a:pPr>
            <a:r>
              <a:rPr lang="en"/>
              <a:t>Follow Local Conferences and the speakers they tweet about</a:t>
            </a:r>
            <a:endParaRPr/>
          </a:p>
          <a:p>
            <a:pPr indent="-317500" lvl="1" marL="914400" rtl="0" algn="l">
              <a:spcBef>
                <a:spcPts val="0"/>
              </a:spcBef>
              <a:spcAft>
                <a:spcPts val="0"/>
              </a:spcAft>
              <a:buSzPts val="1400"/>
              <a:buChar char="○"/>
            </a:pPr>
            <a:r>
              <a:rPr lang="en"/>
              <a:t>Conference speakers tend to go to several conferences a year. They will tweet about other conferences and other speakers.</a:t>
            </a:r>
            <a:endParaRPr/>
          </a:p>
          <a:p>
            <a:pPr indent="-342900" lvl="0" marL="457200" rtl="0" algn="l">
              <a:spcBef>
                <a:spcPts val="0"/>
              </a:spcBef>
              <a:spcAft>
                <a:spcPts val="0"/>
              </a:spcAft>
              <a:buSzPts val="1800"/>
              <a:buChar char="●"/>
            </a:pPr>
            <a:r>
              <a:rPr lang="en"/>
              <a:t>Follow local meetups and local developers</a:t>
            </a:r>
            <a:endParaRPr/>
          </a:p>
          <a:p>
            <a:pPr indent="-342900" lvl="0" marL="457200" rtl="0" algn="l">
              <a:spcBef>
                <a:spcPts val="0"/>
              </a:spcBef>
              <a:spcAft>
                <a:spcPts val="0"/>
              </a:spcAft>
              <a:buSzPts val="1800"/>
              <a:buChar char="●"/>
            </a:pPr>
            <a:r>
              <a:rPr lang="en"/>
              <a:t>Follow companies who are active in supporting the dev community</a:t>
            </a:r>
            <a:endParaRPr/>
          </a:p>
          <a:p>
            <a:pPr indent="-342900" lvl="0" marL="457200" rtl="0" algn="l">
              <a:spcBef>
                <a:spcPts val="0"/>
              </a:spcBef>
              <a:spcAft>
                <a:spcPts val="0"/>
              </a:spcAft>
              <a:buSzPts val="1800"/>
              <a:buChar char="●"/>
            </a:pPr>
            <a:r>
              <a:rPr lang="en"/>
              <a:t>If you find one person particularly helpful, look at who they follow and follow the ones you find interesting. </a:t>
            </a:r>
            <a:endParaRPr/>
          </a:p>
          <a:p>
            <a:pPr indent="-317500" lvl="1" marL="914400" rtl="0" algn="l">
              <a:spcBef>
                <a:spcPts val="0"/>
              </a:spcBef>
              <a:spcAft>
                <a:spcPts val="0"/>
              </a:spcAft>
              <a:buSzPts val="1400"/>
              <a:buChar char="○"/>
            </a:pPr>
            <a:r>
              <a:rPr lang="en"/>
              <a:t>It’s easy to unfollow or block people that get annoying.</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5" name="Shape 185"/>
        <p:cNvGrpSpPr/>
        <p:nvPr/>
      </p:nvGrpSpPr>
      <p:grpSpPr>
        <a:xfrm>
          <a:off x="0" y="0"/>
          <a:ext cx="0" cy="0"/>
          <a:chOff x="0" y="0"/>
          <a:chExt cx="0" cy="0"/>
        </a:xfrm>
      </p:grpSpPr>
      <p:sp>
        <p:nvSpPr>
          <p:cNvPr id="186" name="Google Shape;186;p35"/>
          <p:cNvSpPr txBox="1"/>
          <p:nvPr>
            <p:ph idx="1" type="body"/>
          </p:nvPr>
        </p:nvSpPr>
        <p:spPr>
          <a:xfrm>
            <a:off x="311700" y="1152475"/>
            <a:ext cx="42603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@joshbloch - Java</a:t>
            </a:r>
            <a:endParaRPr sz="1400"/>
          </a:p>
          <a:p>
            <a:pPr indent="0" lvl="0" marL="0" rtl="0" algn="l">
              <a:spcBef>
                <a:spcPts val="1600"/>
              </a:spcBef>
              <a:spcAft>
                <a:spcPts val="0"/>
              </a:spcAft>
              <a:buNone/>
            </a:pPr>
            <a:r>
              <a:rPr lang="en" sz="1400"/>
              <a:t>@AdamBien - Java</a:t>
            </a:r>
            <a:endParaRPr sz="1400"/>
          </a:p>
          <a:p>
            <a:pPr indent="0" lvl="0" marL="0" rtl="0" algn="l">
              <a:spcBef>
                <a:spcPts val="1600"/>
              </a:spcBef>
              <a:spcAft>
                <a:spcPts val="0"/>
              </a:spcAft>
              <a:buNone/>
            </a:pPr>
            <a:r>
              <a:rPr lang="en" sz="1400"/>
              <a:t>@venkat_s - Java</a:t>
            </a:r>
            <a:endParaRPr sz="1400"/>
          </a:p>
          <a:p>
            <a:pPr indent="0" lvl="0" marL="0" rtl="0" algn="l">
              <a:spcBef>
                <a:spcPts val="1600"/>
              </a:spcBef>
              <a:spcAft>
                <a:spcPts val="0"/>
              </a:spcAft>
              <a:buNone/>
            </a:pPr>
            <a:r>
              <a:rPr lang="en" sz="1400"/>
              <a:t>@starbuxman - Java</a:t>
            </a:r>
            <a:endParaRPr sz="1400"/>
          </a:p>
          <a:p>
            <a:pPr indent="0" lvl="0" marL="0" rtl="0" algn="l">
              <a:spcBef>
                <a:spcPts val="1600"/>
              </a:spcBef>
              <a:spcAft>
                <a:spcPts val="0"/>
              </a:spcAft>
              <a:buNone/>
            </a:pPr>
            <a:r>
              <a:rPr lang="en" sz="1400"/>
              <a:t>@MitchelSellers - .Net</a:t>
            </a:r>
            <a:endParaRPr sz="1400"/>
          </a:p>
          <a:p>
            <a:pPr indent="0" lvl="0" marL="0" rtl="0" algn="l">
              <a:spcBef>
                <a:spcPts val="1600"/>
              </a:spcBef>
              <a:spcAft>
                <a:spcPts val="0"/>
              </a:spcAft>
              <a:buNone/>
            </a:pPr>
            <a:r>
              <a:rPr lang="en" sz="1400"/>
              <a:t>@Mattferderer - .Net</a:t>
            </a:r>
            <a:endParaRPr sz="1400"/>
          </a:p>
          <a:p>
            <a:pPr indent="0" lvl="0" marL="0" rtl="0" algn="l">
              <a:spcBef>
                <a:spcPts val="1600"/>
              </a:spcBef>
              <a:spcAft>
                <a:spcPts val="0"/>
              </a:spcAft>
              <a:buClr>
                <a:schemeClr val="dk1"/>
              </a:buClr>
              <a:buSzPts val="1100"/>
              <a:buFont typeface="Arial"/>
              <a:buNone/>
            </a:pPr>
            <a:r>
              <a:rPr lang="en" sz="1400"/>
              <a:t>@davidpine7 - .Net</a:t>
            </a:r>
            <a:endParaRPr sz="1400"/>
          </a:p>
          <a:p>
            <a:pPr indent="0" lvl="0" marL="0" rtl="0" algn="l">
              <a:spcBef>
                <a:spcPts val="1600"/>
              </a:spcBef>
              <a:spcAft>
                <a:spcPts val="0"/>
              </a:spcAft>
              <a:buNone/>
            </a:pPr>
            <a:r>
              <a:t/>
            </a:r>
            <a:endParaRPr sz="1400"/>
          </a:p>
          <a:p>
            <a:pPr indent="0" lvl="0" marL="0" rtl="0" algn="l">
              <a:spcBef>
                <a:spcPts val="1600"/>
              </a:spcBef>
              <a:spcAft>
                <a:spcPts val="0"/>
              </a:spcAft>
              <a:buNone/>
            </a:pPr>
            <a:r>
              <a:t/>
            </a:r>
            <a:endParaRPr sz="1400"/>
          </a:p>
          <a:p>
            <a:pPr indent="0" lvl="0" marL="0" rtl="0" algn="l">
              <a:spcBef>
                <a:spcPts val="1600"/>
              </a:spcBef>
              <a:spcAft>
                <a:spcPts val="1600"/>
              </a:spcAft>
              <a:buNone/>
            </a:pPr>
            <a:r>
              <a:t/>
            </a:r>
            <a:endParaRPr sz="1400"/>
          </a:p>
        </p:txBody>
      </p:sp>
      <p:sp>
        <p:nvSpPr>
          <p:cNvPr id="187" name="Google Shape;187;p3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Some of the People I follow on Twitter</a:t>
            </a:r>
            <a:endParaRPr/>
          </a:p>
        </p:txBody>
      </p:sp>
      <p:sp>
        <p:nvSpPr>
          <p:cNvPr id="188" name="Google Shape;188;p35"/>
          <p:cNvSpPr txBox="1"/>
          <p:nvPr>
            <p:ph idx="1" type="body"/>
          </p:nvPr>
        </p:nvSpPr>
        <p:spPr>
          <a:xfrm>
            <a:off x="4748025" y="1152475"/>
            <a:ext cx="42603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400"/>
              <a:t>@aaronfrost - Angular</a:t>
            </a:r>
            <a:endParaRPr sz="1400"/>
          </a:p>
          <a:p>
            <a:pPr indent="0" lvl="0" marL="0" rtl="0" algn="l">
              <a:spcBef>
                <a:spcPts val="1600"/>
              </a:spcBef>
              <a:spcAft>
                <a:spcPts val="0"/>
              </a:spcAft>
              <a:buNone/>
            </a:pPr>
            <a:r>
              <a:rPr lang="en" sz="1400"/>
              <a:t>@josepheames - Angular</a:t>
            </a:r>
            <a:endParaRPr sz="1400"/>
          </a:p>
          <a:p>
            <a:pPr indent="0" lvl="0" marL="0" rtl="0" algn="l">
              <a:spcBef>
                <a:spcPts val="1600"/>
              </a:spcBef>
              <a:spcAft>
                <a:spcPts val="0"/>
              </a:spcAft>
              <a:buNone/>
            </a:pPr>
            <a:r>
              <a:rPr lang="en" sz="1400"/>
              <a:t>@DeborahKurata - Angular/.Net</a:t>
            </a:r>
            <a:endParaRPr sz="1400"/>
          </a:p>
          <a:p>
            <a:pPr indent="0" lvl="0" marL="0" rtl="0" algn="l">
              <a:spcBef>
                <a:spcPts val="1600"/>
              </a:spcBef>
              <a:spcAft>
                <a:spcPts val="0"/>
              </a:spcAft>
              <a:buNone/>
            </a:pPr>
            <a:r>
              <a:rPr lang="en" sz="1400"/>
              <a:t>@ladyleet - rxjs</a:t>
            </a:r>
            <a:endParaRPr sz="1400"/>
          </a:p>
          <a:p>
            <a:pPr indent="0" lvl="0" marL="0" rtl="0" algn="l">
              <a:spcBef>
                <a:spcPts val="1600"/>
              </a:spcBef>
              <a:spcAft>
                <a:spcPts val="0"/>
              </a:spcAft>
              <a:buNone/>
            </a:pPr>
            <a:r>
              <a:rPr lang="en" sz="1400"/>
              <a:t>@BenLesh - rxjs</a:t>
            </a:r>
            <a:endParaRPr sz="1400"/>
          </a:p>
          <a:p>
            <a:pPr indent="0" lvl="0" marL="0" rtl="0" algn="l">
              <a:spcBef>
                <a:spcPts val="1600"/>
              </a:spcBef>
              <a:spcAft>
                <a:spcPts val="0"/>
              </a:spcAft>
              <a:buNone/>
            </a:pPr>
            <a:r>
              <a:rPr lang="en" sz="1400"/>
              <a:t>@brian_d_vaughn - react</a:t>
            </a:r>
            <a:endParaRPr sz="1400"/>
          </a:p>
          <a:p>
            <a:pPr indent="0" lvl="0" marL="0" rtl="0" algn="l">
              <a:spcBef>
                <a:spcPts val="1600"/>
              </a:spcBef>
              <a:spcAft>
                <a:spcPts val="0"/>
              </a:spcAft>
              <a:buNone/>
            </a:pPr>
            <a:r>
              <a:rPr lang="en" sz="1400"/>
              <a:t>@troyHunt - security</a:t>
            </a:r>
            <a:endParaRPr sz="1400"/>
          </a:p>
          <a:p>
            <a:pPr indent="0" lvl="0" marL="0" rtl="0" algn="l">
              <a:spcBef>
                <a:spcPts val="1600"/>
              </a:spcBef>
              <a:spcAft>
                <a:spcPts val="0"/>
              </a:spcAft>
              <a:buNone/>
            </a:pPr>
            <a:r>
              <a:t/>
            </a:r>
            <a:endParaRPr sz="1400"/>
          </a:p>
          <a:p>
            <a:pPr indent="0" lvl="0" marL="0" rtl="0" algn="l">
              <a:spcBef>
                <a:spcPts val="1600"/>
              </a:spcBef>
              <a:spcAft>
                <a:spcPts val="1600"/>
              </a:spcAft>
              <a:buNone/>
            </a:pPr>
            <a:r>
              <a:t/>
            </a:r>
            <a:endParaRPr sz="14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2" name="Shape 192"/>
        <p:cNvGrpSpPr/>
        <p:nvPr/>
      </p:nvGrpSpPr>
      <p:grpSpPr>
        <a:xfrm>
          <a:off x="0" y="0"/>
          <a:ext cx="0" cy="0"/>
          <a:chOff x="0" y="0"/>
          <a:chExt cx="0" cy="0"/>
        </a:xfrm>
      </p:grpSpPr>
      <p:sp>
        <p:nvSpPr>
          <p:cNvPr id="193" name="Google Shape;193;p3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omfortaa"/>
                <a:ea typeface="Comfortaa"/>
                <a:cs typeface="Comfortaa"/>
                <a:sym typeface="Comfortaa"/>
              </a:rPr>
              <a:t>Conferences</a:t>
            </a:r>
            <a:endParaRPr>
              <a:latin typeface="Comfortaa"/>
              <a:ea typeface="Comfortaa"/>
              <a:cs typeface="Comfortaa"/>
              <a:sym typeface="Comfortaa"/>
            </a:endParaRPr>
          </a:p>
        </p:txBody>
      </p:sp>
      <p:sp>
        <p:nvSpPr>
          <p:cNvPr id="194" name="Google Shape;194;p36"/>
          <p:cNvSpPr txBox="1"/>
          <p:nvPr>
            <p:ph idx="1" type="body"/>
          </p:nvPr>
        </p:nvSpPr>
        <p:spPr>
          <a:xfrm>
            <a:off x="311700" y="1152475"/>
            <a:ext cx="8520600" cy="3761700"/>
          </a:xfrm>
          <a:prstGeom prst="rect">
            <a:avLst/>
          </a:prstGeom>
        </p:spPr>
        <p:txBody>
          <a:bodyPr anchorCtr="0" anchor="t" bIns="91425" lIns="91425" spcFirstLastPara="1" rIns="91425" wrap="square" tIns="91425">
            <a:noAutofit/>
          </a:bodyPr>
          <a:lstStyle/>
          <a:p>
            <a:pPr indent="-342900" lvl="0" marL="457200" rtl="0" algn="l">
              <a:lnSpc>
                <a:spcPct val="100000"/>
              </a:lnSpc>
              <a:spcBef>
                <a:spcPts val="0"/>
              </a:spcBef>
              <a:spcAft>
                <a:spcPts val="0"/>
              </a:spcAft>
              <a:buSzPts val="1800"/>
              <a:buChar char="●"/>
            </a:pPr>
            <a:r>
              <a:rPr lang="en"/>
              <a:t>Conferences curate their sessions into topics relevant to what people want to learn. Follow the speakers on social media.</a:t>
            </a:r>
            <a:endParaRPr/>
          </a:p>
          <a:p>
            <a:pPr indent="-317500" lvl="1" marL="914400" rtl="0" algn="l">
              <a:lnSpc>
                <a:spcPct val="100000"/>
              </a:lnSpc>
              <a:spcBef>
                <a:spcPts val="0"/>
              </a:spcBef>
              <a:spcAft>
                <a:spcPts val="0"/>
              </a:spcAft>
              <a:buSzPts val="1400"/>
              <a:buChar char="○"/>
            </a:pPr>
            <a:r>
              <a:rPr lang="en"/>
              <a:t>If you aren’t able to attend the conference, look at the schedule and see what topics are being presented. Look up the speaker and follow them on social media. Speakers will often link to their conference talks.</a:t>
            </a:r>
            <a:endParaRPr/>
          </a:p>
          <a:p>
            <a:pPr indent="-317500" lvl="1" marL="914400" rtl="0" algn="l">
              <a:lnSpc>
                <a:spcPct val="100000"/>
              </a:lnSpc>
              <a:spcBef>
                <a:spcPts val="0"/>
              </a:spcBef>
              <a:spcAft>
                <a:spcPts val="0"/>
              </a:spcAft>
              <a:buSzPts val="1400"/>
              <a:buChar char="○"/>
            </a:pPr>
            <a:r>
              <a:rPr lang="en"/>
              <a:t>If you do attend, even if a session is over your head, write down words to look up later. </a:t>
            </a:r>
            <a:br>
              <a:rPr lang="en"/>
            </a:br>
            <a:endParaRPr/>
          </a:p>
          <a:p>
            <a:pPr indent="-342900" lvl="0" marL="457200" rtl="0" algn="l">
              <a:lnSpc>
                <a:spcPct val="100000"/>
              </a:lnSpc>
              <a:spcBef>
                <a:spcPts val="0"/>
              </a:spcBef>
              <a:spcAft>
                <a:spcPts val="0"/>
              </a:spcAft>
              <a:buSzPts val="1800"/>
              <a:buChar char="●"/>
            </a:pPr>
            <a:r>
              <a:rPr lang="en"/>
              <a:t>Talk to fellow attendees to learn about their experiences. </a:t>
            </a:r>
            <a:endParaRPr/>
          </a:p>
          <a:p>
            <a:pPr indent="-317500" lvl="1" marL="914400" rtl="0" algn="l">
              <a:lnSpc>
                <a:spcPct val="100000"/>
              </a:lnSpc>
              <a:spcBef>
                <a:spcPts val="0"/>
              </a:spcBef>
              <a:spcAft>
                <a:spcPts val="0"/>
              </a:spcAft>
              <a:buSzPts val="1400"/>
              <a:buChar char="○"/>
            </a:pPr>
            <a:r>
              <a:rPr lang="en"/>
              <a:t>Talking to other attendees made me realize how much I had in common with them.</a:t>
            </a:r>
            <a:br>
              <a:rPr lang="en"/>
            </a:br>
            <a:endParaRPr/>
          </a:p>
          <a:p>
            <a:pPr indent="-342900" lvl="0" marL="457200" rtl="0" algn="l">
              <a:lnSpc>
                <a:spcPct val="100000"/>
              </a:lnSpc>
              <a:spcBef>
                <a:spcPts val="0"/>
              </a:spcBef>
              <a:spcAft>
                <a:spcPts val="0"/>
              </a:spcAft>
              <a:buSzPts val="1800"/>
              <a:buChar char="●"/>
            </a:pPr>
            <a:r>
              <a:rPr lang="en"/>
              <a:t>Talk to vendors. Pick up materials to research later</a:t>
            </a:r>
            <a:endParaRPr/>
          </a:p>
          <a:p>
            <a:pPr indent="-317500" lvl="1" marL="914400" rtl="0" algn="l">
              <a:lnSpc>
                <a:spcPct val="100000"/>
              </a:lnSpc>
              <a:spcBef>
                <a:spcPts val="0"/>
              </a:spcBef>
              <a:spcAft>
                <a:spcPts val="0"/>
              </a:spcAft>
              <a:buSzPts val="1400"/>
              <a:buChar char="○"/>
            </a:pPr>
            <a:r>
              <a:rPr lang="en"/>
              <a:t>Some vendors send their actual devs to talk to people at conferences. And they are usually there because they are relevant in some way.</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8" name="Shape 198"/>
        <p:cNvGrpSpPr/>
        <p:nvPr/>
      </p:nvGrpSpPr>
      <p:grpSpPr>
        <a:xfrm>
          <a:off x="0" y="0"/>
          <a:ext cx="0" cy="0"/>
          <a:chOff x="0" y="0"/>
          <a:chExt cx="0" cy="0"/>
        </a:xfrm>
      </p:grpSpPr>
      <p:sp>
        <p:nvSpPr>
          <p:cNvPr id="199" name="Google Shape;199;p3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omfortaa"/>
                <a:ea typeface="Comfortaa"/>
                <a:cs typeface="Comfortaa"/>
                <a:sym typeface="Comfortaa"/>
              </a:rPr>
              <a:t>Conferences</a:t>
            </a:r>
            <a:endParaRPr>
              <a:latin typeface="Comfortaa"/>
              <a:ea typeface="Comfortaa"/>
              <a:cs typeface="Comfortaa"/>
              <a:sym typeface="Comfortaa"/>
            </a:endParaRPr>
          </a:p>
        </p:txBody>
      </p:sp>
      <p:sp>
        <p:nvSpPr>
          <p:cNvPr id="200" name="Google Shape;200;p37"/>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3"/>
              </a:rPr>
              <a:t>Prairie.code()</a:t>
            </a:r>
            <a:r>
              <a:rPr lang="en"/>
              <a:t> - Des Moines </a:t>
            </a:r>
            <a:endParaRPr/>
          </a:p>
          <a:p>
            <a:pPr indent="0" lvl="0" marL="0" rtl="0" algn="l">
              <a:spcBef>
                <a:spcPts val="1600"/>
              </a:spcBef>
              <a:spcAft>
                <a:spcPts val="0"/>
              </a:spcAft>
              <a:buNone/>
            </a:pPr>
            <a:r>
              <a:rPr lang="en" u="sng">
                <a:solidFill>
                  <a:schemeClr val="hlink"/>
                </a:solidFill>
                <a:hlinkClick r:id="rId4"/>
              </a:rPr>
              <a:t>No Fluff Just Stuff</a:t>
            </a:r>
            <a:r>
              <a:rPr lang="en"/>
              <a:t> - Des Moines</a:t>
            </a:r>
            <a:endParaRPr/>
          </a:p>
          <a:p>
            <a:pPr indent="0" lvl="0" marL="0" rtl="0" algn="l">
              <a:spcBef>
                <a:spcPts val="1600"/>
              </a:spcBef>
              <a:spcAft>
                <a:spcPts val="0"/>
              </a:spcAft>
              <a:buNone/>
            </a:pPr>
            <a:r>
              <a:rPr lang="en" u="sng">
                <a:solidFill>
                  <a:schemeClr val="hlink"/>
                </a:solidFill>
                <a:hlinkClick r:id="rId5"/>
              </a:rPr>
              <a:t>DevUp</a:t>
            </a:r>
            <a:r>
              <a:rPr lang="en"/>
              <a:t> - St Louis</a:t>
            </a:r>
            <a:endParaRPr/>
          </a:p>
          <a:p>
            <a:pPr indent="0" lvl="0" marL="0" rtl="0" algn="l">
              <a:spcBef>
                <a:spcPts val="1600"/>
              </a:spcBef>
              <a:spcAft>
                <a:spcPts val="0"/>
              </a:spcAft>
              <a:buNone/>
            </a:pPr>
            <a:r>
              <a:rPr lang="en" u="sng">
                <a:solidFill>
                  <a:schemeClr val="hlink"/>
                </a:solidFill>
                <a:hlinkClick r:id="rId6"/>
              </a:rPr>
              <a:t>Nebraska.code()</a:t>
            </a:r>
            <a:r>
              <a:rPr lang="en"/>
              <a:t> - Omaha</a:t>
            </a:r>
            <a:endParaRPr/>
          </a:p>
          <a:p>
            <a:pPr indent="0" lvl="0" marL="0" rtl="0" algn="l">
              <a:spcBef>
                <a:spcPts val="1600"/>
              </a:spcBef>
              <a:spcAft>
                <a:spcPts val="0"/>
              </a:spcAft>
              <a:buNone/>
            </a:pPr>
            <a:r>
              <a:rPr lang="en" u="sng">
                <a:solidFill>
                  <a:schemeClr val="hlink"/>
                </a:solidFill>
                <a:hlinkClick r:id="rId7"/>
              </a:rPr>
              <a:t>Iowa Code Camp</a:t>
            </a:r>
            <a:r>
              <a:rPr lang="en"/>
              <a:t> - DMACC FREE!</a:t>
            </a:r>
            <a:endParaRPr/>
          </a:p>
          <a:p>
            <a:pPr indent="0" lvl="0" marL="0" rtl="0" algn="l">
              <a:spcBef>
                <a:spcPts val="1600"/>
              </a:spcBef>
              <a:spcAft>
                <a:spcPts val="0"/>
              </a:spcAft>
              <a:buNone/>
            </a:pPr>
            <a:r>
              <a:rPr lang="en" u="sng">
                <a:solidFill>
                  <a:schemeClr val="hlink"/>
                </a:solidFill>
                <a:hlinkClick r:id="rId8"/>
              </a:rPr>
              <a:t>dsmAgile</a:t>
            </a:r>
            <a:r>
              <a:rPr lang="en"/>
              <a:t> - Des Moines</a:t>
            </a:r>
            <a:endParaRPr/>
          </a:p>
          <a:p>
            <a:pPr indent="0" lvl="0" marL="0" rtl="0" algn="l">
              <a:spcBef>
                <a:spcPts val="1600"/>
              </a:spcBef>
              <a:spcAft>
                <a:spcPts val="0"/>
              </a:spcAft>
              <a:buNone/>
            </a:pPr>
            <a:r>
              <a:rPr lang="en" u="sng">
                <a:solidFill>
                  <a:schemeClr val="hlink"/>
                </a:solidFill>
                <a:hlinkClick r:id="rId9"/>
              </a:rPr>
              <a:t>That Conference</a:t>
            </a:r>
            <a:r>
              <a:rPr lang="en"/>
              <a:t> - The Dells, WI</a:t>
            </a:r>
            <a:endParaRPr/>
          </a:p>
          <a:p>
            <a:pPr indent="0" lvl="0" marL="0" rtl="0" algn="l">
              <a:spcBef>
                <a:spcPts val="1600"/>
              </a:spcBef>
              <a:spcAft>
                <a:spcPts val="0"/>
              </a:spcAft>
              <a:buNone/>
            </a:pPr>
            <a:r>
              <a:rPr lang="en" u="sng">
                <a:solidFill>
                  <a:schemeClr val="hlink"/>
                </a:solidFill>
                <a:hlinkClick r:id="rId10"/>
              </a:rPr>
              <a:t>NgConf</a:t>
            </a:r>
            <a:r>
              <a:rPr lang="en"/>
              <a:t> - Salt Lake City</a:t>
            </a:r>
            <a:endParaRPr/>
          </a:p>
          <a:p>
            <a:pPr indent="0" lvl="0" marL="0" rtl="0" algn="l">
              <a:spcBef>
                <a:spcPts val="1600"/>
              </a:spcBef>
              <a:spcAft>
                <a:spcPts val="1600"/>
              </a:spcAft>
              <a:buNone/>
            </a:pPr>
            <a:r>
              <a:t/>
            </a:r>
            <a:endParaRPr/>
          </a:p>
        </p:txBody>
      </p:sp>
      <p:sp>
        <p:nvSpPr>
          <p:cNvPr id="201" name="Google Shape;201;p37"/>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11"/>
              </a:rPr>
              <a:t>RxJsLive</a:t>
            </a:r>
            <a:r>
              <a:rPr lang="en"/>
              <a:t> - Las Vegas</a:t>
            </a:r>
            <a:endParaRPr/>
          </a:p>
          <a:p>
            <a:pPr indent="0" lvl="0" marL="0" rtl="0" algn="l">
              <a:spcBef>
                <a:spcPts val="1600"/>
              </a:spcBef>
              <a:spcAft>
                <a:spcPts val="0"/>
              </a:spcAft>
              <a:buNone/>
            </a:pPr>
            <a:r>
              <a:rPr lang="en" u="sng">
                <a:solidFill>
                  <a:schemeClr val="hlink"/>
                </a:solidFill>
                <a:hlinkClick r:id="rId12"/>
              </a:rPr>
              <a:t>NgDenver</a:t>
            </a:r>
            <a:r>
              <a:rPr lang="en"/>
              <a:t> - Denver</a:t>
            </a:r>
            <a:endParaRPr/>
          </a:p>
          <a:p>
            <a:pPr indent="0" lvl="0" marL="0" rtl="0" algn="l">
              <a:spcBef>
                <a:spcPts val="1600"/>
              </a:spcBef>
              <a:spcAft>
                <a:spcPts val="0"/>
              </a:spcAft>
              <a:buNone/>
            </a:pPr>
            <a:r>
              <a:rPr lang="en" u="sng">
                <a:solidFill>
                  <a:schemeClr val="hlink"/>
                </a:solidFill>
                <a:hlinkClick r:id="rId13"/>
              </a:rPr>
              <a:t>StrangeLoop</a:t>
            </a:r>
            <a:r>
              <a:rPr lang="en"/>
              <a:t> - St Louis</a:t>
            </a:r>
            <a:endParaRPr/>
          </a:p>
          <a:p>
            <a:pPr indent="0" lvl="0" marL="0" rtl="0" algn="l">
              <a:spcBef>
                <a:spcPts val="1600"/>
              </a:spcBef>
              <a:spcAft>
                <a:spcPts val="0"/>
              </a:spcAft>
              <a:buNone/>
            </a:pPr>
            <a:r>
              <a:rPr lang="en" u="sng">
                <a:solidFill>
                  <a:schemeClr val="hlink"/>
                </a:solidFill>
                <a:hlinkClick r:id="rId14"/>
              </a:rPr>
              <a:t>Connectaha</a:t>
            </a:r>
            <a:r>
              <a:rPr lang="en"/>
              <a:t> - Omaha</a:t>
            </a:r>
            <a:endParaRPr/>
          </a:p>
          <a:p>
            <a:pPr indent="0" lvl="0" marL="0" rtl="0" algn="l">
              <a:spcBef>
                <a:spcPts val="1600"/>
              </a:spcBef>
              <a:spcAft>
                <a:spcPts val="0"/>
              </a:spcAft>
              <a:buNone/>
            </a:pPr>
            <a:r>
              <a:rPr lang="en" u="sng">
                <a:solidFill>
                  <a:schemeClr val="hlink"/>
                </a:solidFill>
                <a:hlinkClick r:id="rId15"/>
              </a:rPr>
              <a:t>React Conf</a:t>
            </a:r>
            <a:r>
              <a:rPr lang="en"/>
              <a:t> - Las Vegas</a:t>
            </a:r>
            <a:endParaRPr/>
          </a:p>
          <a:p>
            <a:pPr indent="0" lvl="0" marL="0" rtl="0" algn="l">
              <a:spcBef>
                <a:spcPts val="1600"/>
              </a:spcBef>
              <a:spcAft>
                <a:spcPts val="0"/>
              </a:spcAft>
              <a:buNone/>
            </a:pPr>
            <a:r>
              <a:rPr lang="en" u="sng">
                <a:solidFill>
                  <a:schemeClr val="hlink"/>
                </a:solidFill>
                <a:hlinkClick r:id="rId16"/>
              </a:rPr>
              <a:t>NEJS Conf </a:t>
            </a:r>
            <a:r>
              <a:rPr lang="en"/>
              <a:t>- Omaha</a:t>
            </a:r>
            <a:endParaRPr/>
          </a:p>
          <a:p>
            <a:pPr indent="0" lvl="0" marL="0" rtl="0" algn="l">
              <a:spcBef>
                <a:spcPts val="1600"/>
              </a:spcBef>
              <a:spcAft>
                <a:spcPts val="0"/>
              </a:spcAft>
              <a:buNone/>
            </a:pPr>
            <a:r>
              <a:rPr lang="en" u="sng">
                <a:solidFill>
                  <a:schemeClr val="hlink"/>
                </a:solidFill>
                <a:hlinkClick r:id="rId17"/>
              </a:rPr>
              <a:t>Code PaLOUsa</a:t>
            </a:r>
            <a:r>
              <a:rPr lang="en"/>
              <a:t> - Louisville</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5" name="Shape 205"/>
        <p:cNvGrpSpPr/>
        <p:nvPr/>
      </p:nvGrpSpPr>
      <p:grpSpPr>
        <a:xfrm>
          <a:off x="0" y="0"/>
          <a:ext cx="0" cy="0"/>
          <a:chOff x="0" y="0"/>
          <a:chExt cx="0" cy="0"/>
        </a:xfrm>
      </p:grpSpPr>
      <p:sp>
        <p:nvSpPr>
          <p:cNvPr id="206" name="Google Shape;206;p3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omfortaa"/>
                <a:ea typeface="Comfortaa"/>
                <a:cs typeface="Comfortaa"/>
                <a:sym typeface="Comfortaa"/>
              </a:rPr>
              <a:t>Podcasts</a:t>
            </a:r>
            <a:endParaRPr>
              <a:latin typeface="Comfortaa"/>
              <a:ea typeface="Comfortaa"/>
              <a:cs typeface="Comfortaa"/>
              <a:sym typeface="Comfortaa"/>
            </a:endParaRPr>
          </a:p>
        </p:txBody>
      </p:sp>
      <p:sp>
        <p:nvSpPr>
          <p:cNvPr id="207" name="Google Shape;207;p3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Most major languages and some frameworks and libraries have podcasts dedicated to them. </a:t>
            </a:r>
            <a:endParaRPr/>
          </a:p>
          <a:p>
            <a:pPr indent="-317500" lvl="1" marL="914400" rtl="0" algn="l">
              <a:spcBef>
                <a:spcPts val="0"/>
              </a:spcBef>
              <a:spcAft>
                <a:spcPts val="0"/>
              </a:spcAft>
              <a:buSzPts val="1400"/>
              <a:buChar char="○"/>
            </a:pPr>
            <a:r>
              <a:rPr lang="en"/>
              <a:t>Listening to podcasts gives exposure to the way people talk about the code which makes it easier to make efficient Google searches.</a:t>
            </a:r>
            <a:endParaRPr/>
          </a:p>
          <a:p>
            <a:pPr indent="-317500" lvl="1" marL="914400" rtl="0" algn="l">
              <a:spcBef>
                <a:spcPts val="0"/>
              </a:spcBef>
              <a:spcAft>
                <a:spcPts val="0"/>
              </a:spcAft>
              <a:buSzPts val="1400"/>
              <a:buChar char="○"/>
            </a:pPr>
            <a:r>
              <a:rPr lang="en"/>
              <a:t>Many podcast guests will discuss where a framework is going or gotchas that keep people from adopting it.</a:t>
            </a:r>
            <a:br>
              <a:rPr lang="en"/>
            </a:br>
            <a:endParaRPr/>
          </a:p>
          <a:p>
            <a:pPr indent="-342900" lvl="0" marL="457200" rtl="0" algn="l">
              <a:spcBef>
                <a:spcPts val="0"/>
              </a:spcBef>
              <a:spcAft>
                <a:spcPts val="0"/>
              </a:spcAft>
              <a:buSzPts val="1800"/>
              <a:buChar char="●"/>
            </a:pPr>
            <a:r>
              <a:rPr lang="en"/>
              <a:t>Podcasts often announce upcoming conferences and events</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1" name="Shape 211"/>
        <p:cNvGrpSpPr/>
        <p:nvPr/>
      </p:nvGrpSpPr>
      <p:grpSpPr>
        <a:xfrm>
          <a:off x="0" y="0"/>
          <a:ext cx="0" cy="0"/>
          <a:chOff x="0" y="0"/>
          <a:chExt cx="0" cy="0"/>
        </a:xfrm>
      </p:grpSpPr>
      <p:sp>
        <p:nvSpPr>
          <p:cNvPr id="212" name="Google Shape;212;p39"/>
          <p:cNvSpPr txBox="1"/>
          <p:nvPr>
            <p:ph type="title"/>
          </p:nvPr>
        </p:nvSpPr>
        <p:spPr>
          <a:xfrm>
            <a:off x="311700" y="445025"/>
            <a:ext cx="42603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omfortaa"/>
                <a:ea typeface="Comfortaa"/>
                <a:cs typeface="Comfortaa"/>
                <a:sym typeface="Comfortaa"/>
              </a:rPr>
              <a:t>Podcasts (I Listen To)</a:t>
            </a:r>
            <a:endParaRPr>
              <a:latin typeface="Comfortaa"/>
              <a:ea typeface="Comfortaa"/>
              <a:cs typeface="Comfortaa"/>
              <a:sym typeface="Comfortaa"/>
            </a:endParaRPr>
          </a:p>
        </p:txBody>
      </p:sp>
      <p:sp>
        <p:nvSpPr>
          <p:cNvPr id="213" name="Google Shape;213;p39"/>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Adventures in Angular</a:t>
            </a:r>
            <a:endParaRPr/>
          </a:p>
          <a:p>
            <a:pPr indent="0" lvl="0" marL="0" rtl="0" algn="l">
              <a:spcBef>
                <a:spcPts val="1600"/>
              </a:spcBef>
              <a:spcAft>
                <a:spcPts val="0"/>
              </a:spcAft>
              <a:buNone/>
            </a:pPr>
            <a:r>
              <a:rPr lang="en"/>
              <a:t>Developer On Fire</a:t>
            </a:r>
            <a:endParaRPr/>
          </a:p>
          <a:p>
            <a:pPr indent="0" lvl="0" marL="0" rtl="0" algn="l">
              <a:spcBef>
                <a:spcPts val="1600"/>
              </a:spcBef>
              <a:spcAft>
                <a:spcPts val="0"/>
              </a:spcAft>
              <a:buNone/>
            </a:pPr>
            <a:r>
              <a:rPr lang="en"/>
              <a:t>Eat Sleep Code</a:t>
            </a:r>
            <a:endParaRPr/>
          </a:p>
          <a:p>
            <a:pPr indent="0" lvl="0" marL="0" rtl="0" algn="l">
              <a:spcBef>
                <a:spcPts val="1600"/>
              </a:spcBef>
              <a:spcAft>
                <a:spcPts val="0"/>
              </a:spcAft>
              <a:buNone/>
            </a:pPr>
            <a:r>
              <a:rPr lang="en"/>
              <a:t>JavaScript Jabber</a:t>
            </a:r>
            <a:endParaRPr/>
          </a:p>
          <a:p>
            <a:pPr indent="0" lvl="0" marL="0" rtl="0" algn="l">
              <a:spcBef>
                <a:spcPts val="1600"/>
              </a:spcBef>
              <a:spcAft>
                <a:spcPts val="0"/>
              </a:spcAft>
              <a:buNone/>
            </a:pPr>
            <a:r>
              <a:rPr lang="en"/>
              <a:t>Real Talk Javascript</a:t>
            </a:r>
            <a:endParaRPr/>
          </a:p>
          <a:p>
            <a:pPr indent="0" lvl="0" marL="0" rtl="0" algn="l">
              <a:spcBef>
                <a:spcPts val="1600"/>
              </a:spcBef>
              <a:spcAft>
                <a:spcPts val="1600"/>
              </a:spcAft>
              <a:buNone/>
            </a:pPr>
            <a:r>
              <a:rPr lang="en"/>
              <a:t>Base.cs</a:t>
            </a:r>
            <a:endParaRPr/>
          </a:p>
        </p:txBody>
      </p:sp>
      <p:sp>
        <p:nvSpPr>
          <p:cNvPr id="214" name="Google Shape;214;p39"/>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215" name="Google Shape;215;p39"/>
          <p:cNvSpPr txBox="1"/>
          <p:nvPr>
            <p:ph type="title"/>
          </p:nvPr>
        </p:nvSpPr>
        <p:spPr>
          <a:xfrm>
            <a:off x="4702200" y="445025"/>
            <a:ext cx="42603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Comfortaa"/>
              <a:ea typeface="Comfortaa"/>
              <a:cs typeface="Comfortaa"/>
              <a:sym typeface="Comfortaa"/>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9" name="Shape 219"/>
        <p:cNvGrpSpPr/>
        <p:nvPr/>
      </p:nvGrpSpPr>
      <p:grpSpPr>
        <a:xfrm>
          <a:off x="0" y="0"/>
          <a:ext cx="0" cy="0"/>
          <a:chOff x="0" y="0"/>
          <a:chExt cx="0" cy="0"/>
        </a:xfrm>
      </p:grpSpPr>
      <p:sp>
        <p:nvSpPr>
          <p:cNvPr id="220" name="Google Shape;220;p4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omfortaa"/>
                <a:ea typeface="Comfortaa"/>
                <a:cs typeface="Comfortaa"/>
                <a:sym typeface="Comfortaa"/>
              </a:rPr>
              <a:t>User Groups and </a:t>
            </a:r>
            <a:r>
              <a:rPr lang="en">
                <a:latin typeface="Comfortaa"/>
                <a:ea typeface="Comfortaa"/>
                <a:cs typeface="Comfortaa"/>
                <a:sym typeface="Comfortaa"/>
              </a:rPr>
              <a:t>Meet Ups</a:t>
            </a:r>
            <a:endParaRPr>
              <a:latin typeface="Comfortaa"/>
              <a:ea typeface="Comfortaa"/>
              <a:cs typeface="Comfortaa"/>
              <a:sym typeface="Comfortaa"/>
            </a:endParaRPr>
          </a:p>
        </p:txBody>
      </p:sp>
      <p:sp>
        <p:nvSpPr>
          <p:cNvPr id="221" name="Google Shape;221;p4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User Groups are like free mini conferences. </a:t>
            </a:r>
            <a:endParaRPr/>
          </a:p>
          <a:p>
            <a:pPr indent="-317500" lvl="1" marL="914400" rtl="0" algn="l">
              <a:spcBef>
                <a:spcPts val="0"/>
              </a:spcBef>
              <a:spcAft>
                <a:spcPts val="0"/>
              </a:spcAft>
              <a:buSzPts val="1400"/>
              <a:buChar char="○"/>
            </a:pPr>
            <a:r>
              <a:rPr lang="en"/>
              <a:t>Often the speakers at user groups give the same talks they have given at conferences. </a:t>
            </a:r>
            <a:endParaRPr/>
          </a:p>
          <a:p>
            <a:pPr indent="-317500" lvl="1" marL="914400" rtl="0" algn="l">
              <a:spcBef>
                <a:spcPts val="0"/>
              </a:spcBef>
              <a:spcAft>
                <a:spcPts val="0"/>
              </a:spcAft>
              <a:buSzPts val="1400"/>
              <a:buChar char="○"/>
            </a:pPr>
            <a:r>
              <a:rPr lang="en"/>
              <a:t>They are often more intimate giving better access to the speakers for questions</a:t>
            </a:r>
            <a:br>
              <a:rPr lang="en"/>
            </a:br>
            <a:endParaRPr/>
          </a:p>
          <a:p>
            <a:pPr indent="-342900" lvl="0" marL="457200" rtl="0" algn="l">
              <a:spcBef>
                <a:spcPts val="0"/>
              </a:spcBef>
              <a:spcAft>
                <a:spcPts val="0"/>
              </a:spcAft>
              <a:buSzPts val="1800"/>
              <a:buChar char="●"/>
            </a:pPr>
            <a:r>
              <a:rPr lang="en"/>
              <a:t>This is a great place to network and meet local developers who share your interests</a:t>
            </a:r>
            <a:endParaRPr/>
          </a:p>
          <a:p>
            <a:pPr indent="-317500" lvl="1" marL="914400" rtl="0" algn="l">
              <a:spcBef>
                <a:spcPts val="0"/>
              </a:spcBef>
              <a:spcAft>
                <a:spcPts val="0"/>
              </a:spcAft>
              <a:buSzPts val="1400"/>
              <a:buChar char="○"/>
            </a:pPr>
            <a:r>
              <a:rPr lang="en"/>
              <a:t>I literally wouldn’t have my job if it weren’t for the .Net Meetup group. </a:t>
            </a:r>
            <a:br>
              <a:rPr lang="en"/>
            </a:br>
            <a:endParaRPr/>
          </a:p>
          <a:p>
            <a:pPr indent="-342900" lvl="0" marL="457200" rtl="0" algn="l">
              <a:spcBef>
                <a:spcPts val="0"/>
              </a:spcBef>
              <a:spcAft>
                <a:spcPts val="0"/>
              </a:spcAft>
              <a:buSzPts val="1800"/>
              <a:buChar char="●"/>
            </a:pPr>
            <a:r>
              <a:rPr lang="en"/>
              <a:t>Have I mentioned they are FREE to attend?</a:t>
            </a:r>
            <a:endParaRPr/>
          </a:p>
          <a:p>
            <a:pPr indent="-317500" lvl="1" marL="914400" rtl="0" algn="l">
              <a:spcBef>
                <a:spcPts val="0"/>
              </a:spcBef>
              <a:spcAft>
                <a:spcPts val="0"/>
              </a:spcAft>
              <a:buSzPts val="1400"/>
              <a:buChar char="○"/>
            </a:pPr>
            <a:r>
              <a:rPr lang="en"/>
              <a:t>However they are not free to produce, so be sure to RSVP and CANCEL your RSVP if you are not able to attend.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5" name="Shape 225"/>
        <p:cNvGrpSpPr/>
        <p:nvPr/>
      </p:nvGrpSpPr>
      <p:grpSpPr>
        <a:xfrm>
          <a:off x="0" y="0"/>
          <a:ext cx="0" cy="0"/>
          <a:chOff x="0" y="0"/>
          <a:chExt cx="0" cy="0"/>
        </a:xfrm>
      </p:grpSpPr>
      <p:sp>
        <p:nvSpPr>
          <p:cNvPr id="226" name="Google Shape;226;p4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omfortaa"/>
                <a:ea typeface="Comfortaa"/>
                <a:cs typeface="Comfortaa"/>
                <a:sym typeface="Comfortaa"/>
              </a:rPr>
              <a:t>Ask Questions</a:t>
            </a:r>
            <a:endParaRPr>
              <a:latin typeface="Comfortaa"/>
              <a:ea typeface="Comfortaa"/>
              <a:cs typeface="Comfortaa"/>
              <a:sym typeface="Comfortaa"/>
            </a:endParaRPr>
          </a:p>
        </p:txBody>
      </p:sp>
      <p:sp>
        <p:nvSpPr>
          <p:cNvPr id="227" name="Google Shape;227;p4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Ask questions. </a:t>
            </a:r>
            <a:br>
              <a:rPr lang="en"/>
            </a:br>
            <a:endParaRPr/>
          </a:p>
          <a:p>
            <a:pPr indent="-342900" lvl="0" marL="457200" rtl="0" algn="l">
              <a:spcBef>
                <a:spcPts val="0"/>
              </a:spcBef>
              <a:spcAft>
                <a:spcPts val="0"/>
              </a:spcAft>
              <a:buSzPts val="1800"/>
              <a:buChar char="●"/>
            </a:pPr>
            <a:r>
              <a:rPr lang="en"/>
              <a:t>It can be really intimidating to ask questions, because it puts us in a vulnerable position. Being willing to be vulnerable opens a path to learning that is otherwise not available.</a:t>
            </a:r>
            <a:br>
              <a:rPr lang="en"/>
            </a:br>
            <a:r>
              <a:rPr lang="en"/>
              <a:t> </a:t>
            </a:r>
            <a:endParaRPr/>
          </a:p>
          <a:p>
            <a:pPr indent="-342900" lvl="0" marL="457200" rtl="0" algn="l">
              <a:spcBef>
                <a:spcPts val="0"/>
              </a:spcBef>
              <a:spcAft>
                <a:spcPts val="0"/>
              </a:spcAft>
              <a:buSzPts val="1800"/>
              <a:buChar char="●"/>
            </a:pPr>
            <a:r>
              <a:rPr lang="en"/>
              <a:t>There are very few problems in software development that have not been encountered before.</a:t>
            </a:r>
            <a:br>
              <a:rPr lang="en"/>
            </a:br>
            <a:endParaRPr/>
          </a:p>
          <a:p>
            <a:pPr indent="-342900" lvl="0" marL="457200" rtl="0" algn="l">
              <a:spcBef>
                <a:spcPts val="0"/>
              </a:spcBef>
              <a:spcAft>
                <a:spcPts val="0"/>
              </a:spcAft>
              <a:buSzPts val="1800"/>
              <a:buChar char="●"/>
            </a:pPr>
            <a:r>
              <a:rPr lang="en"/>
              <a:t>Even senior developers reach out for difficult problems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66" name="Shape 66"/>
        <p:cNvGrpSpPr/>
        <p:nvPr/>
      </p:nvGrpSpPr>
      <p:grpSpPr>
        <a:xfrm>
          <a:off x="0" y="0"/>
          <a:ext cx="0" cy="0"/>
          <a:chOff x="0" y="0"/>
          <a:chExt cx="0" cy="0"/>
        </a:xfrm>
      </p:grpSpPr>
      <p:sp>
        <p:nvSpPr>
          <p:cNvPr id="67" name="Google Shape;67;p1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omfortaa"/>
                <a:ea typeface="Comfortaa"/>
                <a:cs typeface="Comfortaa"/>
                <a:sym typeface="Comfortaa"/>
              </a:rPr>
              <a:t>Background</a:t>
            </a:r>
            <a:endParaRPr>
              <a:latin typeface="Comfortaa"/>
              <a:ea typeface="Comfortaa"/>
              <a:cs typeface="Comfortaa"/>
              <a:sym typeface="Comfortaa"/>
            </a:endParaRPr>
          </a:p>
        </p:txBody>
      </p:sp>
      <p:sp>
        <p:nvSpPr>
          <p:cNvPr id="68" name="Google Shape;68;p15"/>
          <p:cNvSpPr txBox="1"/>
          <p:nvPr>
            <p:ph idx="1" type="body"/>
          </p:nvPr>
        </p:nvSpPr>
        <p:spPr>
          <a:xfrm>
            <a:off x="311700" y="1152475"/>
            <a:ext cx="8520600" cy="37530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SzPts val="1800"/>
              <a:buChar char="●"/>
            </a:pPr>
            <a:r>
              <a:rPr lang="en"/>
              <a:t>B.S. Botany - Iowa State University: 1997</a:t>
            </a:r>
            <a:endParaRPr/>
          </a:p>
          <a:p>
            <a:pPr indent="-342900" lvl="0" marL="457200" rtl="0" algn="l">
              <a:lnSpc>
                <a:spcPct val="150000"/>
              </a:lnSpc>
              <a:spcBef>
                <a:spcPts val="0"/>
              </a:spcBef>
              <a:spcAft>
                <a:spcPts val="0"/>
              </a:spcAft>
              <a:buSzPts val="1800"/>
              <a:buChar char="●"/>
            </a:pPr>
            <a:r>
              <a:rPr lang="en"/>
              <a:t>B.F.A. Painting - University of Iowa: 1999</a:t>
            </a:r>
            <a:endParaRPr/>
          </a:p>
          <a:p>
            <a:pPr indent="-342900" lvl="0" marL="457200" rtl="0" algn="l">
              <a:lnSpc>
                <a:spcPct val="150000"/>
              </a:lnSpc>
              <a:spcBef>
                <a:spcPts val="0"/>
              </a:spcBef>
              <a:spcAft>
                <a:spcPts val="0"/>
              </a:spcAft>
              <a:buSzPts val="1800"/>
              <a:buChar char="●"/>
            </a:pPr>
            <a:r>
              <a:rPr lang="en"/>
              <a:t>M.F.A. Art/Integrated Media - California Institute of Arts: 2003</a:t>
            </a:r>
            <a:endParaRPr/>
          </a:p>
          <a:p>
            <a:pPr indent="-342900" lvl="0" marL="457200" rtl="0" algn="l">
              <a:lnSpc>
                <a:spcPct val="150000"/>
              </a:lnSpc>
              <a:spcBef>
                <a:spcPts val="0"/>
              </a:spcBef>
              <a:spcAft>
                <a:spcPts val="0"/>
              </a:spcAft>
              <a:buSzPts val="1800"/>
              <a:buChar char="●"/>
            </a:pPr>
            <a:r>
              <a:rPr lang="en"/>
              <a:t>Graphic/Web Design Contractor - Newsom Design: Los Angeles: 2003-2007</a:t>
            </a:r>
            <a:endParaRPr/>
          </a:p>
          <a:p>
            <a:pPr indent="-342900" lvl="0" marL="457200" rtl="0" algn="l">
              <a:lnSpc>
                <a:spcPct val="150000"/>
              </a:lnSpc>
              <a:spcBef>
                <a:spcPts val="0"/>
              </a:spcBef>
              <a:spcAft>
                <a:spcPts val="0"/>
              </a:spcAft>
              <a:buSzPts val="1800"/>
              <a:buChar char="●"/>
            </a:pPr>
            <a:r>
              <a:rPr lang="en"/>
              <a:t>Handmade Pretties (Crafting Business) - Los Angeles/Des Moines: 2001-2018</a:t>
            </a:r>
            <a:endParaRPr/>
          </a:p>
          <a:p>
            <a:pPr indent="-342900" lvl="0" marL="457200" rtl="0" algn="l">
              <a:lnSpc>
                <a:spcPct val="150000"/>
              </a:lnSpc>
              <a:spcBef>
                <a:spcPts val="0"/>
              </a:spcBef>
              <a:spcAft>
                <a:spcPts val="0"/>
              </a:spcAft>
              <a:buSzPts val="1800"/>
              <a:buChar char="●"/>
            </a:pPr>
            <a:r>
              <a:rPr lang="en"/>
              <a:t>Freelance Graphic/Web Design - Des Moines, Iowa: 2007-2014</a:t>
            </a:r>
            <a:endParaRPr/>
          </a:p>
          <a:p>
            <a:pPr indent="-342900" lvl="0" marL="457200" rtl="0" algn="l">
              <a:lnSpc>
                <a:spcPct val="150000"/>
              </a:lnSpc>
              <a:spcBef>
                <a:spcPts val="0"/>
              </a:spcBef>
              <a:spcAft>
                <a:spcPts val="0"/>
              </a:spcAft>
              <a:buSzPts val="1800"/>
              <a:buChar char="●"/>
            </a:pPr>
            <a:r>
              <a:rPr lang="en"/>
              <a:t>Software Developer - Advantage 2000, St Louis, MO: 2014-2018</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231" name="Shape 231"/>
        <p:cNvGrpSpPr/>
        <p:nvPr/>
      </p:nvGrpSpPr>
      <p:grpSpPr>
        <a:xfrm>
          <a:off x="0" y="0"/>
          <a:ext cx="0" cy="0"/>
          <a:chOff x="0" y="0"/>
          <a:chExt cx="0" cy="0"/>
        </a:xfrm>
      </p:grpSpPr>
      <p:pic>
        <p:nvPicPr>
          <p:cNvPr id="232" name="Google Shape;232;p42"/>
          <p:cNvPicPr preferRelativeResize="0"/>
          <p:nvPr/>
        </p:nvPicPr>
        <p:blipFill>
          <a:blip r:embed="rId3">
            <a:alphaModFix/>
          </a:blip>
          <a:stretch>
            <a:fillRect/>
          </a:stretch>
        </p:blipFill>
        <p:spPr>
          <a:xfrm>
            <a:off x="726613" y="-313850"/>
            <a:ext cx="7690773" cy="5457348"/>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6" name="Shape 236"/>
        <p:cNvGrpSpPr/>
        <p:nvPr/>
      </p:nvGrpSpPr>
      <p:grpSpPr>
        <a:xfrm>
          <a:off x="0" y="0"/>
          <a:ext cx="0" cy="0"/>
          <a:chOff x="0" y="0"/>
          <a:chExt cx="0" cy="0"/>
        </a:xfrm>
      </p:grpSpPr>
      <p:sp>
        <p:nvSpPr>
          <p:cNvPr id="237" name="Google Shape;237;p4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omfortaa"/>
                <a:ea typeface="Comfortaa"/>
                <a:cs typeface="Comfortaa"/>
                <a:sym typeface="Comfortaa"/>
              </a:rPr>
              <a:t>Take Notes</a:t>
            </a:r>
            <a:endParaRPr>
              <a:latin typeface="Comfortaa"/>
              <a:ea typeface="Comfortaa"/>
              <a:cs typeface="Comfortaa"/>
              <a:sym typeface="Comfortaa"/>
            </a:endParaRPr>
          </a:p>
        </p:txBody>
      </p:sp>
      <p:sp>
        <p:nvSpPr>
          <p:cNvPr id="238" name="Google Shape;238;p4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Take all the notes: during conferences, during user groups, during meetings.</a:t>
            </a:r>
            <a:endParaRPr/>
          </a:p>
          <a:p>
            <a:pPr indent="-317500" lvl="1" marL="914400" rtl="0" algn="l">
              <a:spcBef>
                <a:spcPts val="0"/>
              </a:spcBef>
              <a:spcAft>
                <a:spcPts val="0"/>
              </a:spcAft>
              <a:buSzPts val="1400"/>
              <a:buChar char="○"/>
            </a:pPr>
            <a:r>
              <a:rPr lang="en"/>
              <a:t>Writing things down helps to remember them even if you never go back and read you notes.</a:t>
            </a:r>
            <a:endParaRPr/>
          </a:p>
          <a:p>
            <a:pPr indent="-317500" lvl="1" marL="914400" rtl="0" algn="l">
              <a:spcBef>
                <a:spcPts val="0"/>
              </a:spcBef>
              <a:spcAft>
                <a:spcPts val="0"/>
              </a:spcAft>
              <a:buSzPts val="1400"/>
              <a:buChar char="○"/>
            </a:pPr>
            <a:r>
              <a:rPr lang="en"/>
              <a:t>People notice when you write things down. Clients notice. </a:t>
            </a:r>
            <a:br>
              <a:rPr lang="en"/>
            </a:br>
            <a:endParaRPr/>
          </a:p>
          <a:p>
            <a:pPr indent="-342900" lvl="0" marL="457200" rtl="0" algn="l">
              <a:spcBef>
                <a:spcPts val="0"/>
              </a:spcBef>
              <a:spcAft>
                <a:spcPts val="0"/>
              </a:spcAft>
              <a:buSzPts val="1800"/>
              <a:buChar char="●"/>
            </a:pPr>
            <a:r>
              <a:rPr lang="en"/>
              <a:t>Write down words, websites, libraries, websites, anything you want to look up later. </a:t>
            </a:r>
            <a:endParaRPr/>
          </a:p>
          <a:p>
            <a:pPr indent="-317500" lvl="1" marL="914400" rtl="0" algn="l">
              <a:spcBef>
                <a:spcPts val="0"/>
              </a:spcBef>
              <a:spcAft>
                <a:spcPts val="0"/>
              </a:spcAft>
              <a:buSzPts val="1400"/>
              <a:buChar char="○"/>
            </a:pPr>
            <a:r>
              <a:rPr lang="en"/>
              <a:t>Take a few minutes after a conference or meeting to review those notes to bookmark websites or look up words.</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2" name="Shape 242"/>
        <p:cNvGrpSpPr/>
        <p:nvPr/>
      </p:nvGrpSpPr>
      <p:grpSpPr>
        <a:xfrm>
          <a:off x="0" y="0"/>
          <a:ext cx="0" cy="0"/>
          <a:chOff x="0" y="0"/>
          <a:chExt cx="0" cy="0"/>
        </a:xfrm>
      </p:grpSpPr>
      <p:sp>
        <p:nvSpPr>
          <p:cNvPr id="243" name="Google Shape;243;p4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omfortaa"/>
                <a:ea typeface="Comfortaa"/>
                <a:cs typeface="Comfortaa"/>
                <a:sym typeface="Comfortaa"/>
              </a:rPr>
              <a:t>User Groups</a:t>
            </a:r>
            <a:endParaRPr>
              <a:latin typeface="Comfortaa"/>
              <a:ea typeface="Comfortaa"/>
              <a:cs typeface="Comfortaa"/>
              <a:sym typeface="Comfortaa"/>
            </a:endParaRPr>
          </a:p>
        </p:txBody>
      </p:sp>
      <p:sp>
        <p:nvSpPr>
          <p:cNvPr id="244" name="Google Shape;244;p44"/>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CIJUG </a:t>
            </a:r>
            <a:endParaRPr/>
          </a:p>
          <a:p>
            <a:pPr indent="0" lvl="0" marL="0" rtl="0" algn="l">
              <a:spcBef>
                <a:spcPts val="1600"/>
              </a:spcBef>
              <a:spcAft>
                <a:spcPts val="0"/>
              </a:spcAft>
              <a:buNone/>
            </a:pPr>
            <a:r>
              <a:rPr lang="en"/>
              <a:t>Web Geeks </a:t>
            </a:r>
            <a:endParaRPr/>
          </a:p>
          <a:p>
            <a:pPr indent="0" lvl="0" marL="0" rtl="0" algn="l">
              <a:spcBef>
                <a:spcPts val="1600"/>
              </a:spcBef>
              <a:spcAft>
                <a:spcPts val="0"/>
              </a:spcAft>
              <a:buNone/>
            </a:pPr>
            <a:r>
              <a:rPr lang="en"/>
              <a:t>dsmJS</a:t>
            </a:r>
            <a:endParaRPr/>
          </a:p>
          <a:p>
            <a:pPr indent="0" lvl="0" marL="0" rtl="0" algn="l">
              <a:spcBef>
                <a:spcPts val="1600"/>
              </a:spcBef>
              <a:spcAft>
                <a:spcPts val="0"/>
              </a:spcAft>
              <a:buNone/>
            </a:pPr>
            <a:r>
              <a:rPr lang="en"/>
              <a:t>Experiencing UX - Central Iowa</a:t>
            </a:r>
            <a:endParaRPr/>
          </a:p>
          <a:p>
            <a:pPr indent="0" lvl="0" marL="0" rtl="0" algn="l">
              <a:spcBef>
                <a:spcPts val="1600"/>
              </a:spcBef>
              <a:spcAft>
                <a:spcPts val="0"/>
              </a:spcAft>
              <a:buNone/>
            </a:pPr>
            <a:r>
              <a:rPr lang="en"/>
              <a:t>AWS Des Moines</a:t>
            </a:r>
            <a:endParaRPr/>
          </a:p>
          <a:p>
            <a:pPr indent="0" lvl="0" marL="0" rtl="0" algn="l">
              <a:spcBef>
                <a:spcPts val="1600"/>
              </a:spcBef>
              <a:spcAft>
                <a:spcPts val="0"/>
              </a:spcAft>
              <a:buNone/>
            </a:pPr>
            <a:r>
              <a:rPr lang="en"/>
              <a:t>Iowa .Net User Group</a:t>
            </a:r>
            <a:endParaRPr/>
          </a:p>
          <a:p>
            <a:pPr indent="0" lvl="0" marL="0" rtl="0" algn="l">
              <a:spcBef>
                <a:spcPts val="1600"/>
              </a:spcBef>
              <a:spcAft>
                <a:spcPts val="0"/>
              </a:spcAft>
              <a:buNone/>
            </a:pPr>
            <a:r>
              <a:rPr lang="en"/>
              <a:t>DevOps DSM</a:t>
            </a:r>
            <a:endParaRPr/>
          </a:p>
          <a:p>
            <a:pPr indent="0" lvl="0" marL="0" rtl="0" algn="l">
              <a:spcBef>
                <a:spcPts val="1600"/>
              </a:spcBef>
              <a:spcAft>
                <a:spcPts val="1600"/>
              </a:spcAft>
              <a:buNone/>
            </a:pPr>
            <a:r>
              <a:rPr lang="en"/>
              <a:t>Des Moines Lady Dev</a:t>
            </a:r>
            <a:endParaRPr/>
          </a:p>
        </p:txBody>
      </p:sp>
      <p:sp>
        <p:nvSpPr>
          <p:cNvPr id="245" name="Google Shape;245;p44"/>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Follow the Source Allies #dsmtech Slack channel for daily updates!</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9" name="Shape 249"/>
        <p:cNvGrpSpPr/>
        <p:nvPr/>
      </p:nvGrpSpPr>
      <p:grpSpPr>
        <a:xfrm>
          <a:off x="0" y="0"/>
          <a:ext cx="0" cy="0"/>
          <a:chOff x="0" y="0"/>
          <a:chExt cx="0" cy="0"/>
        </a:xfrm>
      </p:grpSpPr>
      <p:sp>
        <p:nvSpPr>
          <p:cNvPr id="250" name="Google Shape;250;p4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omfortaa"/>
                <a:ea typeface="Comfortaa"/>
                <a:cs typeface="Comfortaa"/>
                <a:sym typeface="Comfortaa"/>
              </a:rPr>
              <a:t>Give Back to the Community</a:t>
            </a:r>
            <a:endParaRPr>
              <a:latin typeface="Comfortaa"/>
              <a:ea typeface="Comfortaa"/>
              <a:cs typeface="Comfortaa"/>
              <a:sym typeface="Comfortaa"/>
            </a:endParaRPr>
          </a:p>
        </p:txBody>
      </p:sp>
      <p:sp>
        <p:nvSpPr>
          <p:cNvPr id="251" name="Google Shape;251;p4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Answer questions on Stack Overflow</a:t>
            </a:r>
            <a:endParaRPr/>
          </a:p>
          <a:p>
            <a:pPr indent="-342900" lvl="0" marL="457200" rtl="0" algn="l">
              <a:spcBef>
                <a:spcPts val="0"/>
              </a:spcBef>
              <a:spcAft>
                <a:spcPts val="0"/>
              </a:spcAft>
              <a:buSzPts val="1800"/>
              <a:buChar char="●"/>
            </a:pPr>
            <a:r>
              <a:rPr lang="en"/>
              <a:t>Share useful links with teammates</a:t>
            </a:r>
            <a:endParaRPr/>
          </a:p>
          <a:p>
            <a:pPr indent="-342900" lvl="0" marL="457200" rtl="0" algn="l">
              <a:spcBef>
                <a:spcPts val="0"/>
              </a:spcBef>
              <a:spcAft>
                <a:spcPts val="0"/>
              </a:spcAft>
              <a:buSzPts val="1800"/>
              <a:buChar char="●"/>
            </a:pPr>
            <a:r>
              <a:rPr lang="en"/>
              <a:t>Do a tech leveling talk to share your new skills at work</a:t>
            </a:r>
            <a:endParaRPr/>
          </a:p>
          <a:p>
            <a:pPr indent="-342900" lvl="0" marL="457200" rtl="0" algn="l">
              <a:spcBef>
                <a:spcPts val="0"/>
              </a:spcBef>
              <a:spcAft>
                <a:spcPts val="0"/>
              </a:spcAft>
              <a:buSzPts val="1800"/>
              <a:buChar char="●"/>
            </a:pPr>
            <a:r>
              <a:rPr lang="en"/>
              <a:t>Mentor a co-worker in learning a new skill</a:t>
            </a:r>
            <a:endParaRPr/>
          </a:p>
          <a:p>
            <a:pPr indent="-342900" lvl="0" marL="457200" rtl="0" algn="l">
              <a:spcBef>
                <a:spcPts val="0"/>
              </a:spcBef>
              <a:spcAft>
                <a:spcPts val="0"/>
              </a:spcAft>
              <a:buSzPts val="1800"/>
              <a:buChar char="●"/>
            </a:pPr>
            <a:r>
              <a:rPr lang="en"/>
              <a:t>Speak at a conference or meetup</a:t>
            </a:r>
            <a:endParaRPr/>
          </a:p>
          <a:p>
            <a:pPr indent="-342900" lvl="0" marL="457200" rtl="0" algn="l">
              <a:spcBef>
                <a:spcPts val="0"/>
              </a:spcBef>
              <a:spcAft>
                <a:spcPts val="0"/>
              </a:spcAft>
              <a:buSzPts val="1800"/>
              <a:buChar char="●"/>
            </a:pPr>
            <a:r>
              <a:rPr lang="en"/>
              <a:t>Start a user group</a:t>
            </a:r>
            <a:endParaRPr/>
          </a:p>
          <a:p>
            <a:pPr indent="-342900" lvl="0" marL="457200" rtl="0" algn="l">
              <a:spcBef>
                <a:spcPts val="0"/>
              </a:spcBef>
              <a:spcAft>
                <a:spcPts val="0"/>
              </a:spcAft>
              <a:buSzPts val="1800"/>
              <a:buChar char="●"/>
            </a:pPr>
            <a:r>
              <a:rPr lang="en"/>
              <a:t>Write a blog post</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 name="Shape 72"/>
        <p:cNvGrpSpPr/>
        <p:nvPr/>
      </p:nvGrpSpPr>
      <p:grpSpPr>
        <a:xfrm>
          <a:off x="0" y="0"/>
          <a:ext cx="0" cy="0"/>
          <a:chOff x="0" y="0"/>
          <a:chExt cx="0" cy="0"/>
        </a:xfrm>
      </p:grpSpPr>
      <p:pic>
        <p:nvPicPr>
          <p:cNvPr id="73" name="Google Shape;73;p16"/>
          <p:cNvPicPr preferRelativeResize="0"/>
          <p:nvPr/>
        </p:nvPicPr>
        <p:blipFill>
          <a:blip r:embed="rId3">
            <a:alphaModFix/>
          </a:blip>
          <a:stretch>
            <a:fillRect/>
          </a:stretch>
        </p:blipFill>
        <p:spPr>
          <a:xfrm>
            <a:off x="1246663" y="152400"/>
            <a:ext cx="6650686" cy="4838703"/>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77" name="Shape 77"/>
        <p:cNvGrpSpPr/>
        <p:nvPr/>
      </p:nvGrpSpPr>
      <p:grpSpPr>
        <a:xfrm>
          <a:off x="0" y="0"/>
          <a:ext cx="0" cy="0"/>
          <a:chOff x="0" y="0"/>
          <a:chExt cx="0" cy="0"/>
        </a:xfrm>
      </p:grpSpPr>
      <p:pic>
        <p:nvPicPr>
          <p:cNvPr id="78" name="Google Shape;78;p17"/>
          <p:cNvPicPr preferRelativeResize="0"/>
          <p:nvPr/>
        </p:nvPicPr>
        <p:blipFill>
          <a:blip r:embed="rId3">
            <a:alphaModFix/>
          </a:blip>
          <a:stretch>
            <a:fillRect/>
          </a:stretch>
        </p:blipFill>
        <p:spPr>
          <a:xfrm>
            <a:off x="1402538" y="152400"/>
            <a:ext cx="6338929" cy="4838698"/>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 name="Shape 82"/>
        <p:cNvGrpSpPr/>
        <p:nvPr/>
      </p:nvGrpSpPr>
      <p:grpSpPr>
        <a:xfrm>
          <a:off x="0" y="0"/>
          <a:ext cx="0" cy="0"/>
          <a:chOff x="0" y="0"/>
          <a:chExt cx="0" cy="0"/>
        </a:xfrm>
      </p:grpSpPr>
      <p:pic>
        <p:nvPicPr>
          <p:cNvPr id="83" name="Google Shape;83;p18"/>
          <p:cNvPicPr preferRelativeResize="0"/>
          <p:nvPr/>
        </p:nvPicPr>
        <p:blipFill>
          <a:blip r:embed="rId3">
            <a:alphaModFix/>
          </a:blip>
          <a:stretch>
            <a:fillRect/>
          </a:stretch>
        </p:blipFill>
        <p:spPr>
          <a:xfrm>
            <a:off x="899188" y="152400"/>
            <a:ext cx="7345628" cy="48387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87" name="Shape 87"/>
        <p:cNvGrpSpPr/>
        <p:nvPr/>
      </p:nvGrpSpPr>
      <p:grpSpPr>
        <a:xfrm>
          <a:off x="0" y="0"/>
          <a:ext cx="0" cy="0"/>
          <a:chOff x="0" y="0"/>
          <a:chExt cx="0" cy="0"/>
        </a:xfrm>
      </p:grpSpPr>
      <p:pic>
        <p:nvPicPr>
          <p:cNvPr id="88" name="Google Shape;88;p19"/>
          <p:cNvPicPr preferRelativeResize="0"/>
          <p:nvPr/>
        </p:nvPicPr>
        <p:blipFill>
          <a:blip r:embed="rId3">
            <a:alphaModFix/>
          </a:blip>
          <a:stretch>
            <a:fillRect/>
          </a:stretch>
        </p:blipFill>
        <p:spPr>
          <a:xfrm>
            <a:off x="1456525" y="152400"/>
            <a:ext cx="6230953" cy="483869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92" name="Shape 92"/>
        <p:cNvGrpSpPr/>
        <p:nvPr/>
      </p:nvGrpSpPr>
      <p:grpSpPr>
        <a:xfrm>
          <a:off x="0" y="0"/>
          <a:ext cx="0" cy="0"/>
          <a:chOff x="0" y="0"/>
          <a:chExt cx="0" cy="0"/>
        </a:xfrm>
      </p:grpSpPr>
      <p:pic>
        <p:nvPicPr>
          <p:cNvPr id="93" name="Google Shape;93;p20"/>
          <p:cNvPicPr preferRelativeResize="0"/>
          <p:nvPr/>
        </p:nvPicPr>
        <p:blipFill>
          <a:blip r:embed="rId3">
            <a:alphaModFix/>
          </a:blip>
          <a:stretch>
            <a:fillRect/>
          </a:stretch>
        </p:blipFill>
        <p:spPr>
          <a:xfrm>
            <a:off x="1424550" y="152400"/>
            <a:ext cx="6294912" cy="483869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 name="Shape 97"/>
        <p:cNvGrpSpPr/>
        <p:nvPr/>
      </p:nvGrpSpPr>
      <p:grpSpPr>
        <a:xfrm>
          <a:off x="0" y="0"/>
          <a:ext cx="0" cy="0"/>
          <a:chOff x="0" y="0"/>
          <a:chExt cx="0" cy="0"/>
        </a:xfrm>
      </p:grpSpPr>
      <p:pic>
        <p:nvPicPr>
          <p:cNvPr id="98" name="Google Shape;98;p21"/>
          <p:cNvPicPr preferRelativeResize="0"/>
          <p:nvPr/>
        </p:nvPicPr>
        <p:blipFill>
          <a:blip r:embed="rId3">
            <a:alphaModFix/>
          </a:blip>
          <a:stretch>
            <a:fillRect/>
          </a:stretch>
        </p:blipFill>
        <p:spPr>
          <a:xfrm>
            <a:off x="348725" y="178487"/>
            <a:ext cx="4009551" cy="2544725"/>
          </a:xfrm>
          <a:prstGeom prst="rect">
            <a:avLst/>
          </a:prstGeom>
          <a:noFill/>
          <a:ln>
            <a:noFill/>
          </a:ln>
        </p:spPr>
      </p:pic>
      <p:pic>
        <p:nvPicPr>
          <p:cNvPr id="99" name="Google Shape;99;p21"/>
          <p:cNvPicPr preferRelativeResize="0"/>
          <p:nvPr/>
        </p:nvPicPr>
        <p:blipFill>
          <a:blip r:embed="rId4">
            <a:alphaModFix/>
          </a:blip>
          <a:stretch>
            <a:fillRect/>
          </a:stretch>
        </p:blipFill>
        <p:spPr>
          <a:xfrm>
            <a:off x="3236725" y="2819350"/>
            <a:ext cx="3293674" cy="2189175"/>
          </a:xfrm>
          <a:prstGeom prst="rect">
            <a:avLst/>
          </a:prstGeom>
          <a:noFill/>
          <a:ln>
            <a:noFill/>
          </a:ln>
        </p:spPr>
      </p:pic>
      <p:pic>
        <p:nvPicPr>
          <p:cNvPr id="100" name="Google Shape;100;p21"/>
          <p:cNvPicPr preferRelativeResize="0"/>
          <p:nvPr/>
        </p:nvPicPr>
        <p:blipFill>
          <a:blip r:embed="rId5">
            <a:alphaModFix/>
          </a:blip>
          <a:stretch>
            <a:fillRect/>
          </a:stretch>
        </p:blipFill>
        <p:spPr>
          <a:xfrm>
            <a:off x="6694625" y="2874504"/>
            <a:ext cx="2449376" cy="2134021"/>
          </a:xfrm>
          <a:prstGeom prst="rect">
            <a:avLst/>
          </a:prstGeom>
          <a:noFill/>
          <a:ln>
            <a:noFill/>
          </a:ln>
        </p:spPr>
      </p:pic>
      <p:pic>
        <p:nvPicPr>
          <p:cNvPr id="101" name="Google Shape;101;p21"/>
          <p:cNvPicPr preferRelativeResize="0"/>
          <p:nvPr/>
        </p:nvPicPr>
        <p:blipFill>
          <a:blip r:embed="rId6">
            <a:alphaModFix/>
          </a:blip>
          <a:stretch>
            <a:fillRect/>
          </a:stretch>
        </p:blipFill>
        <p:spPr>
          <a:xfrm>
            <a:off x="-68423" y="2857075"/>
            <a:ext cx="3217121" cy="2134024"/>
          </a:xfrm>
          <a:prstGeom prst="rect">
            <a:avLst/>
          </a:prstGeom>
          <a:noFill/>
          <a:ln>
            <a:noFill/>
          </a:ln>
        </p:spPr>
      </p:pic>
      <p:pic>
        <p:nvPicPr>
          <p:cNvPr id="102" name="Google Shape;102;p21"/>
          <p:cNvPicPr preferRelativeResize="0"/>
          <p:nvPr/>
        </p:nvPicPr>
        <p:blipFill>
          <a:blip r:embed="rId7">
            <a:alphaModFix/>
          </a:blip>
          <a:stretch>
            <a:fillRect/>
          </a:stretch>
        </p:blipFill>
        <p:spPr>
          <a:xfrm>
            <a:off x="4721525" y="178475"/>
            <a:ext cx="1973092" cy="2544726"/>
          </a:xfrm>
          <a:prstGeom prst="rect">
            <a:avLst/>
          </a:prstGeom>
          <a:noFill/>
          <a:ln>
            <a:noFill/>
          </a:ln>
        </p:spPr>
      </p:pic>
      <p:pic>
        <p:nvPicPr>
          <p:cNvPr id="103" name="Google Shape;103;p21"/>
          <p:cNvPicPr preferRelativeResize="0"/>
          <p:nvPr/>
        </p:nvPicPr>
        <p:blipFill>
          <a:blip r:embed="rId8">
            <a:alphaModFix/>
          </a:blip>
          <a:stretch>
            <a:fillRect/>
          </a:stretch>
        </p:blipFill>
        <p:spPr>
          <a:xfrm>
            <a:off x="6932763" y="161494"/>
            <a:ext cx="1973100" cy="257869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